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1" r:id="rId2"/>
    <p:sldId id="692" r:id="rId3"/>
    <p:sldId id="693" r:id="rId4"/>
    <p:sldId id="694" r:id="rId5"/>
    <p:sldId id="695" r:id="rId6"/>
    <p:sldId id="696" r:id="rId7"/>
    <p:sldId id="736" r:id="rId8"/>
    <p:sldId id="737" r:id="rId9"/>
    <p:sldId id="697" r:id="rId10"/>
    <p:sldId id="698" r:id="rId11"/>
    <p:sldId id="699" r:id="rId12"/>
    <p:sldId id="700" r:id="rId13"/>
    <p:sldId id="701" r:id="rId14"/>
    <p:sldId id="703" r:id="rId15"/>
    <p:sldId id="704" r:id="rId16"/>
    <p:sldId id="705" r:id="rId17"/>
    <p:sldId id="706" r:id="rId18"/>
    <p:sldId id="707" r:id="rId19"/>
    <p:sldId id="708" r:id="rId20"/>
    <p:sldId id="709" r:id="rId21"/>
    <p:sldId id="710" r:id="rId22"/>
    <p:sldId id="711" r:id="rId23"/>
    <p:sldId id="712" r:id="rId24"/>
    <p:sldId id="713" r:id="rId25"/>
    <p:sldId id="714" r:id="rId26"/>
    <p:sldId id="715" r:id="rId27"/>
    <p:sldId id="716" r:id="rId28"/>
    <p:sldId id="717" r:id="rId29"/>
    <p:sldId id="718" r:id="rId30"/>
    <p:sldId id="719" r:id="rId31"/>
    <p:sldId id="720" r:id="rId32"/>
    <p:sldId id="721" r:id="rId33"/>
    <p:sldId id="722" r:id="rId34"/>
    <p:sldId id="723" r:id="rId35"/>
    <p:sldId id="724" r:id="rId36"/>
    <p:sldId id="738" r:id="rId37"/>
    <p:sldId id="725" r:id="rId38"/>
    <p:sldId id="726" r:id="rId39"/>
    <p:sldId id="727" r:id="rId40"/>
    <p:sldId id="728" r:id="rId41"/>
    <p:sldId id="739" r:id="rId42"/>
    <p:sldId id="729" r:id="rId43"/>
    <p:sldId id="730" r:id="rId44"/>
    <p:sldId id="7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9C44-DB38-C041-413F-725504BDC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0C007-BE81-3A99-5A20-5AB5D2C98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B8B94-2D89-8063-1A95-A768F1FF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30ED-309F-ED96-9E3C-BA1AE96D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405AE-03BA-FEFF-140E-4F1C1233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2314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2D5C-3901-B050-7E87-C8806BA7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C76BB1-5254-5118-E08A-7BB60371D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E46C0-1777-0360-098C-B72C6ABD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815F-E99D-2A0F-FE5D-7EE29374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01DC9-6DE8-1483-F522-76B87991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4811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91A55-C2B5-C9BC-8E10-8F100B900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F15A6-FB98-28BD-094A-132DF1851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45625-144C-2CA2-4CEF-18C41490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8D1E1-5B87-239B-DC68-D49517F6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40690-BCCF-60D7-3438-41D67615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34201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19264"/>
            <a:ext cx="109728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000501"/>
            <a:ext cx="109728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576CB-FAA6-B4F2-7355-55B66BB2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53B00-93D7-55C7-CC20-69685B0BA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09D7-B3A3-6EDE-363B-61287E6A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86C65A0-05C2-4E6C-A14B-E8A6DD3682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92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EA65-376F-EAF0-40C2-7395E27F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1A84-D6AB-331D-D82E-7D8FA02B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06A9-C35F-E084-FEFD-79978AEB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D4E4-C1BC-6CD0-EC42-7BEEF9E2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08B2-73FF-F524-B4BF-201B7FF3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6066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90C8-C4AA-F2CE-A613-B8D156990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B82F2-D908-2B1F-2E76-9236F9514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9CF8C-A402-4A1F-95B2-25824C78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9644-C8F2-3327-B857-DFC812A6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411F-583D-11D3-2D24-E4FEE580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8731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5A7-C4C7-8E07-881F-E0DB96E2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AFDA-4B56-EB8C-08EA-1F2A32518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EFAEB-147F-9675-456F-139F79BA3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09735-42FE-9B12-11EE-B51D24DA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2E387-281F-1CAD-F1AF-566A6C5A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69F6D-E6B9-850F-02BF-BBAAB020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0647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C007-ACEE-5948-E382-D106068A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A8DBE-6CB0-2720-D9C8-B9D9A1B56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21ACE-427D-3746-FA33-DE9AF54C3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58F46-47FA-CF23-32BA-13B0A1FA9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90596-A07D-436D-006A-ABF8C1F27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14D243-66B1-F3FF-D910-1DD0589D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C7FD24-241C-F0B6-127E-9536DA49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662CA-4568-CF57-548A-F2B1F657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7691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0038-C534-7F7F-2AC4-8B4258DF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3D808-C178-51E2-8C26-95096A28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0DD71-0B91-9E01-AE06-B28857AC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B8551-B06D-B46A-5F1B-489B1042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5156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5303-071E-AD30-D472-89F15458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DF73D-0B04-1504-9666-1CC02A8E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17F9-55A8-4499-E2C7-232CC0D2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3839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A515-C8D0-7D5F-A524-0A0A5A0C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76D3-6E81-9426-6EAB-74A6CDA86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550D3-A43B-6EC8-B53A-F4AF8BB33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A0FF0-477D-8888-F250-844CBC19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B74F1-DE66-B9E4-8621-7F087588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FFA00-F536-ED4C-2F00-5059E9BD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023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3884-F372-98F2-CA1C-A68385BA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77A64-AF80-91FF-ECFB-682D23C1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91D22-C23E-CE2A-E39F-EDC9657DD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DB817-BF98-13FA-534F-18AA2BEA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6CE4A-4516-16DA-C27D-F35C9813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99170-DC1F-EE47-8F72-1802CC1B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1583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0E7B2-4FF1-4208-3875-A42E5EF8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60AE8-A897-F943-1B3B-1FD06BC21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37E5-A00D-6C46-EA58-3FB0A26E6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ADDA2-CAFC-47B0-ABFE-964E40711527}" type="datetimeFigureOut">
              <a:rPr lang="en-HK" smtClean="0"/>
              <a:t>7/4/2025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941D1-3A4C-A2B8-2407-2BEB824B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3210-641E-A911-2056-C6882C34A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91CE8-0DA9-42B7-BC96-17781C7C4FAD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975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0.wmf"/><Relationship Id="rId17" Type="http://schemas.openxmlformats.org/officeDocument/2006/relationships/image" Target="../media/image43.wmf"/><Relationship Id="rId2" Type="http://schemas.openxmlformats.org/officeDocument/2006/relationships/image" Target="../media/image35.png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image" Target="../media/image42.png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8.pn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53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2.w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7.w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6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50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29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2.w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5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51" name="Picture 2">
            <a:extLst>
              <a:ext uri="{FF2B5EF4-FFF2-40B4-BE49-F238E27FC236}">
                <a16:creationId xmlns:a16="http://schemas.microsoft.com/office/drawing/2014/main" id="{C594ED0F-D024-C55A-E714-D47C6DF4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1951" y="908051"/>
            <a:ext cx="5349875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9252" name="Picture 3">
            <a:extLst>
              <a:ext uri="{FF2B5EF4-FFF2-40B4-BE49-F238E27FC236}">
                <a16:creationId xmlns:a16="http://schemas.microsoft.com/office/drawing/2014/main" id="{04AB1086-B2BC-63A8-AFC9-F48060D8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2238" y="2349500"/>
            <a:ext cx="2722562" cy="237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9253" name="Picture 4">
            <a:extLst>
              <a:ext uri="{FF2B5EF4-FFF2-40B4-BE49-F238E27FC236}">
                <a16:creationId xmlns:a16="http://schemas.microsoft.com/office/drawing/2014/main" id="{E11688BA-5F94-1228-C504-47E8D3B60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1951" y="1341439"/>
            <a:ext cx="6981825" cy="111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9254" name="Picture 5">
            <a:extLst>
              <a:ext uri="{FF2B5EF4-FFF2-40B4-BE49-F238E27FC236}">
                <a16:creationId xmlns:a16="http://schemas.microsoft.com/office/drawing/2014/main" id="{EA8289A2-9A2E-80C1-5AC7-9FA39D7E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4113" y="2760664"/>
            <a:ext cx="2862262" cy="17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9255" name="Picture 6">
            <a:extLst>
              <a:ext uri="{FF2B5EF4-FFF2-40B4-BE49-F238E27FC236}">
                <a16:creationId xmlns:a16="http://schemas.microsoft.com/office/drawing/2014/main" id="{E0B5CA62-DA3E-C88B-A35C-0BBC23BE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20838" y="4719639"/>
            <a:ext cx="88439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9256" name="Picture 7">
            <a:extLst>
              <a:ext uri="{FF2B5EF4-FFF2-40B4-BE49-F238E27FC236}">
                <a16:creationId xmlns:a16="http://schemas.microsoft.com/office/drawing/2014/main" id="{AAA1F40C-C4F9-10C7-7018-25F0FFC0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4114" y="5392738"/>
            <a:ext cx="2668587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113" name="Slide Number Placeholder 1">
            <a:extLst>
              <a:ext uri="{FF2B5EF4-FFF2-40B4-BE49-F238E27FC236}">
                <a16:creationId xmlns:a16="http://schemas.microsoft.com/office/drawing/2014/main" id="{12B69E78-CA18-7ABA-B5CC-B0E740A0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F7C1905A-BB08-4524-9FFA-5191F5C64EC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6" descr="1026">
            <a:extLst>
              <a:ext uri="{FF2B5EF4-FFF2-40B4-BE49-F238E27FC236}">
                <a16:creationId xmlns:a16="http://schemas.microsoft.com/office/drawing/2014/main" id="{2391DEAE-645F-4C32-22B6-0B6836A5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4" y="903288"/>
            <a:ext cx="3271837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0">
            <a:extLst>
              <a:ext uri="{FF2B5EF4-FFF2-40B4-BE49-F238E27FC236}">
                <a16:creationId xmlns:a16="http://schemas.microsoft.com/office/drawing/2014/main" id="{970B8AB8-A11E-A439-E175-6D894FB4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819151"/>
            <a:ext cx="273050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7" name="Picture 12">
            <a:extLst>
              <a:ext uri="{FF2B5EF4-FFF2-40B4-BE49-F238E27FC236}">
                <a16:creationId xmlns:a16="http://schemas.microsoft.com/office/drawing/2014/main" id="{F15D113C-F058-E40D-8B9E-31E35EB4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373314"/>
            <a:ext cx="5402263" cy="191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8" name="Picture 14">
            <a:extLst>
              <a:ext uri="{FF2B5EF4-FFF2-40B4-BE49-F238E27FC236}">
                <a16:creationId xmlns:a16="http://schemas.microsoft.com/office/drawing/2014/main" id="{EA521990-52AC-D0F4-A49D-55E4B115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473200"/>
            <a:ext cx="32512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9" name="Picture 15">
            <a:extLst>
              <a:ext uri="{FF2B5EF4-FFF2-40B4-BE49-F238E27FC236}">
                <a16:creationId xmlns:a16="http://schemas.microsoft.com/office/drawing/2014/main" id="{7AE8A33D-312F-DC2C-F5B4-73A4ED09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1" y="1487488"/>
            <a:ext cx="24034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80" name="Slide Number Placeholder 1">
            <a:extLst>
              <a:ext uri="{FF2B5EF4-FFF2-40B4-BE49-F238E27FC236}">
                <a16:creationId xmlns:a16="http://schemas.microsoft.com/office/drawing/2014/main" id="{8D1F348A-7731-1529-6A74-F9414E1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E19BB5DB-F6D8-4035-ACFC-D7F1E1213A29}" type="slidenum">
              <a:rPr lang="en-US" altLang="en-US" b="1"/>
              <a:pPr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b="1"/>
          </a:p>
        </p:txBody>
      </p:sp>
      <p:pic>
        <p:nvPicPr>
          <p:cNvPr id="54281" name="Picture 6">
            <a:extLst>
              <a:ext uri="{FF2B5EF4-FFF2-40B4-BE49-F238E27FC236}">
                <a16:creationId xmlns:a16="http://schemas.microsoft.com/office/drawing/2014/main" id="{4568B154-2950-278F-FE83-F4134288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4292601"/>
            <a:ext cx="892810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2" name="Picture 7">
            <a:extLst>
              <a:ext uri="{FF2B5EF4-FFF2-40B4-BE49-F238E27FC236}">
                <a16:creationId xmlns:a16="http://schemas.microsoft.com/office/drawing/2014/main" id="{B3125898-ECD2-A6E6-B090-5DAD4406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5381625"/>
            <a:ext cx="4643438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83" name="Picture 9">
            <a:extLst>
              <a:ext uri="{FF2B5EF4-FFF2-40B4-BE49-F238E27FC236}">
                <a16:creationId xmlns:a16="http://schemas.microsoft.com/office/drawing/2014/main" id="{0FE46D13-8D40-EE18-F607-7CCFEE90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6" y="4903788"/>
            <a:ext cx="1827213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1F006D58-A1DD-DF24-0366-DC65F7FD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88" y="1889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Summary</a:t>
            </a:r>
          </a:p>
        </p:txBody>
      </p:sp>
      <p:sp>
        <p:nvSpPr>
          <p:cNvPr id="55299" name="Slide Number Placeholder 1">
            <a:extLst>
              <a:ext uri="{FF2B5EF4-FFF2-40B4-BE49-F238E27FC236}">
                <a16:creationId xmlns:a16="http://schemas.microsoft.com/office/drawing/2014/main" id="{84CA927B-D11D-F1D3-A78B-A2DCB383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B65A874-7627-4D95-9E7D-B55DFD2D9FA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pic>
        <p:nvPicPr>
          <p:cNvPr id="320517" name="Picture 2">
            <a:extLst>
              <a:ext uri="{FF2B5EF4-FFF2-40B4-BE49-F238E27FC236}">
                <a16:creationId xmlns:a16="http://schemas.microsoft.com/office/drawing/2014/main" id="{801B3347-1598-5224-4066-1949081C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89881"/>
            <a:ext cx="10359044" cy="4624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0518" name="Picture 3">
            <a:extLst>
              <a:ext uri="{FF2B5EF4-FFF2-40B4-BE49-F238E27FC236}">
                <a16:creationId xmlns:a16="http://schemas.microsoft.com/office/drawing/2014/main" id="{4C81C01A-7BBD-2642-5DE9-BC88FCC1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9" y="1090614"/>
            <a:ext cx="20859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655C7B9-308D-0568-D4E6-CB633610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88" y="1889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Summary</a:t>
            </a:r>
          </a:p>
        </p:txBody>
      </p:sp>
      <p:sp>
        <p:nvSpPr>
          <p:cNvPr id="56323" name="Slide Number Placeholder 1">
            <a:extLst>
              <a:ext uri="{FF2B5EF4-FFF2-40B4-BE49-F238E27FC236}">
                <a16:creationId xmlns:a16="http://schemas.microsoft.com/office/drawing/2014/main" id="{41A227CA-96FD-5C51-A97E-686EA3BC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1924027-BE23-4A2B-B882-A748C4A2AAE5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59B250-2B80-CEBA-3AF5-81F4B9AF8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8319" y="751868"/>
            <a:ext cx="27813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C27C4AC-7192-6B86-3AD4-2B1F455C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8319" y="1284290"/>
            <a:ext cx="9552303" cy="305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E050703-A748-B717-07DB-41688ECF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8320" y="4497387"/>
            <a:ext cx="9643480" cy="222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F9871745-34BD-CA46-3FE0-D9AD299F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88" y="1889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Summary</a:t>
            </a:r>
          </a:p>
        </p:txBody>
      </p:sp>
      <p:sp>
        <p:nvSpPr>
          <p:cNvPr id="57347" name="Slide Number Placeholder 1">
            <a:extLst>
              <a:ext uri="{FF2B5EF4-FFF2-40B4-BE49-F238E27FC236}">
                <a16:creationId xmlns:a16="http://schemas.microsoft.com/office/drawing/2014/main" id="{458CD8FA-2E6D-D45B-E3F6-B6ED1B865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B352860-F1C9-4010-8C05-18429676FFED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4568F1-E0D1-28C3-5D65-BD634B89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2751" y="758536"/>
            <a:ext cx="3724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F08695D-2A07-22B9-1A34-D1CCAD0C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2751" y="1316268"/>
            <a:ext cx="10351049" cy="43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CC1D501-91A3-9BBE-857D-E66FA7E8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Intended Learning Outcomes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E1CB1B-C4B1-55D6-A6ED-DB56A1DA6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To apply the concept of angular momentum in isolated and non-isolated systems</a:t>
            </a:r>
          </a:p>
        </p:txBody>
      </p:sp>
      <p:sp>
        <p:nvSpPr>
          <p:cNvPr id="59396" name="Slide Number Placeholder 1">
            <a:extLst>
              <a:ext uri="{FF2B5EF4-FFF2-40B4-BE49-F238E27FC236}">
                <a16:creationId xmlns:a16="http://schemas.microsoft.com/office/drawing/2014/main" id="{C1832FC5-A3B8-D682-3C1B-6B9295B1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9E0FF00-DC2F-4163-86CC-0FEA09A56E5F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C774DA5-3460-C5C6-8FED-C1D84A5096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1395" y="0"/>
            <a:ext cx="10390909" cy="13017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Newton’s second law in terms of angular momentum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82189E3-1ABB-A60A-434D-57465BDAED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35579" y="1025236"/>
            <a:ext cx="6416186" cy="5140615"/>
          </a:xfrm>
        </p:spPr>
        <p:txBody>
          <a:bodyPr>
            <a:normAutofit fontScale="85000" lnSpcReduction="20000"/>
          </a:bodyPr>
          <a:lstStyle/>
          <a:p>
            <a:pPr marL="0" indent="0"/>
            <a:r>
              <a:rPr lang="en-US" altLang="en-US" dirty="0"/>
              <a:t>Consider a force is applied on a particle of mass </a:t>
            </a:r>
            <a:r>
              <a:rPr lang="en-US" altLang="en-US" i="1" dirty="0"/>
              <a:t>m</a:t>
            </a:r>
            <a:r>
              <a:rPr lang="en-US" altLang="en-US" dirty="0"/>
              <a:t> located at the vector position for rotational motion (The force actually provides a torque on the mass for the rotation). </a:t>
            </a:r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Adding a term                     to the above equation,</a:t>
            </a:r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where                   is defined as the angular momentum.</a:t>
            </a:r>
          </a:p>
          <a:p>
            <a:pPr marL="0" indent="0"/>
            <a:r>
              <a:rPr lang="en-US" altLang="en-US" dirty="0"/>
              <a:t>The SI units of angular momentum are (kg</a:t>
            </a:r>
            <a:r>
              <a:rPr lang="en-US" altLang="en-US" baseline="30000" dirty="0"/>
              <a:t>.</a:t>
            </a:r>
            <a:r>
              <a:rPr lang="en-US" altLang="en-US" dirty="0"/>
              <a:t>m</a:t>
            </a:r>
            <a:r>
              <a:rPr lang="en-US" altLang="en-US" baseline="30000" dirty="0"/>
              <a:t>2</a:t>
            </a:r>
            <a:r>
              <a:rPr lang="en-US" altLang="en-US" dirty="0"/>
              <a:t>)/ s.</a:t>
            </a:r>
          </a:p>
          <a:p>
            <a:pPr marL="0" indent="0"/>
            <a:endParaRPr lang="en-US" altLang="en-US" dirty="0"/>
          </a:p>
          <a:p>
            <a:pPr marL="0" indent="0"/>
            <a:r>
              <a:rPr lang="en-US" altLang="en-US" dirty="0"/>
              <a:t>Both the magnitude and direction of the angular momentum depend on the choice of origin.</a:t>
            </a:r>
          </a:p>
          <a:p>
            <a:pPr marL="0" indent="0"/>
            <a:endParaRPr lang="en-US" altLang="en-US" dirty="0"/>
          </a:p>
          <a:p>
            <a:pPr marL="0" indent="0"/>
            <a:endParaRPr lang="en-US" altLang="en-US" dirty="0"/>
          </a:p>
        </p:txBody>
      </p:sp>
      <p:sp>
        <p:nvSpPr>
          <p:cNvPr id="60421" name="Slide Number Placeholder 1">
            <a:extLst>
              <a:ext uri="{FF2B5EF4-FFF2-40B4-BE49-F238E27FC236}">
                <a16:creationId xmlns:a16="http://schemas.microsoft.com/office/drawing/2014/main" id="{3C5D5091-C4CF-951D-41DD-A7D83854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6CDF82B-2A10-4396-9FDF-18FF60420925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grpSp>
        <p:nvGrpSpPr>
          <p:cNvPr id="60422" name="Group 5">
            <a:extLst>
              <a:ext uri="{FF2B5EF4-FFF2-40B4-BE49-F238E27FC236}">
                <a16:creationId xmlns:a16="http://schemas.microsoft.com/office/drawing/2014/main" id="{E38CA621-A882-FAB1-8616-510DB789DEBC}"/>
              </a:ext>
            </a:extLst>
          </p:cNvPr>
          <p:cNvGrpSpPr>
            <a:grpSpLocks/>
          </p:cNvGrpSpPr>
          <p:nvPr/>
        </p:nvGrpSpPr>
        <p:grpSpPr bwMode="auto">
          <a:xfrm>
            <a:off x="7643814" y="1154114"/>
            <a:ext cx="2878137" cy="2865437"/>
            <a:chOff x="5580112" y="1556792"/>
            <a:chExt cx="2878048" cy="2865142"/>
          </a:xfrm>
        </p:grpSpPr>
        <p:pic>
          <p:nvPicPr>
            <p:cNvPr id="60431" name="Picture 13">
              <a:extLst>
                <a:ext uri="{FF2B5EF4-FFF2-40B4-BE49-F238E27FC236}">
                  <a16:creationId xmlns:a16="http://schemas.microsoft.com/office/drawing/2014/main" id="{863E48E4-8464-02D8-4C58-257F6C5A9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1556792"/>
              <a:ext cx="2878048" cy="2865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60432" name="Object 2">
              <a:extLst>
                <a:ext uri="{FF2B5EF4-FFF2-40B4-BE49-F238E27FC236}">
                  <a16:creationId xmlns:a16="http://schemas.microsoft.com/office/drawing/2014/main" id="{217F9DDC-EFF9-F34B-05BB-AEC2C163F6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64826" y="1723015"/>
            <a:ext cx="252600" cy="310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方程式" r:id="rId3" imgW="164957" imgH="203024" progId="Equation.3">
                    <p:embed/>
                  </p:oleObj>
                </mc:Choice>
                <mc:Fallback>
                  <p:oleObj name="方程式" r:id="rId3" imgW="164957" imgH="203024" progId="Equation.3">
                    <p:embed/>
                    <p:pic>
                      <p:nvPicPr>
                        <p:cNvPr id="60432" name="Object 2">
                          <a:extLst>
                            <a:ext uri="{FF2B5EF4-FFF2-40B4-BE49-F238E27FC236}">
                              <a16:creationId xmlns:a16="http://schemas.microsoft.com/office/drawing/2014/main" id="{217F9DDC-EFF9-F34B-05BB-AEC2C163F6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4826" y="1723015"/>
                          <a:ext cx="252600" cy="3108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3" name="Rectangle 3">
              <a:extLst>
                <a:ext uri="{FF2B5EF4-FFF2-40B4-BE49-F238E27FC236}">
                  <a16:creationId xmlns:a16="http://schemas.microsoft.com/office/drawing/2014/main" id="{5147D0B9-B79C-AA52-73C1-7378974E5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6570" y="1796892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</a:pPr>
              <a:endParaRPr lang="en-US" altLang="en-US"/>
            </a:p>
          </p:txBody>
        </p:sp>
      </p:grpSp>
      <p:graphicFrame>
        <p:nvGraphicFramePr>
          <p:cNvPr id="60423" name="Object 6">
            <a:extLst>
              <a:ext uri="{FF2B5EF4-FFF2-40B4-BE49-F238E27FC236}">
                <a16:creationId xmlns:a16="http://schemas.microsoft.com/office/drawing/2014/main" id="{A6576B5C-BB2E-99B8-5D9B-D9A08B11BB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9839" y="1821070"/>
          <a:ext cx="2011362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129810" imgH="393529" progId="Equation.3">
                  <p:embed/>
                </p:oleObj>
              </mc:Choice>
              <mc:Fallback>
                <p:oleObj name="方程式" r:id="rId5" imgW="1129810" imgH="393529" progId="Equation.3">
                  <p:embed/>
                  <p:pic>
                    <p:nvPicPr>
                      <p:cNvPr id="60423" name="Object 6">
                        <a:extLst>
                          <a:ext uri="{FF2B5EF4-FFF2-40B4-BE49-F238E27FC236}">
                            <a16:creationId xmlns:a16="http://schemas.microsoft.com/office/drawing/2014/main" id="{A6576B5C-BB2E-99B8-5D9B-D9A08B11BB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39" y="1821070"/>
                        <a:ext cx="2011362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>
            <a:extLst>
              <a:ext uri="{FF2B5EF4-FFF2-40B4-BE49-F238E27FC236}">
                <a16:creationId xmlns:a16="http://schemas.microsoft.com/office/drawing/2014/main" id="{F483CDE9-95B5-8F01-478F-494645BF87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2964" y="2503489"/>
          <a:ext cx="10842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609600" imgH="228600" progId="Equation.3">
                  <p:embed/>
                </p:oleObj>
              </mc:Choice>
              <mc:Fallback>
                <p:oleObj name="方程式" r:id="rId7" imgW="609600" imgH="228600" progId="Equation.3">
                  <p:embed/>
                  <p:pic>
                    <p:nvPicPr>
                      <p:cNvPr id="5128" name="Object 8">
                        <a:extLst>
                          <a:ext uri="{FF2B5EF4-FFF2-40B4-BE49-F238E27FC236}">
                            <a16:creationId xmlns:a16="http://schemas.microsoft.com/office/drawing/2014/main" id="{F483CDE9-95B5-8F01-478F-494645BF87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4" y="2503489"/>
                        <a:ext cx="108426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9">
            <a:extLst>
              <a:ext uri="{FF2B5EF4-FFF2-40B4-BE49-F238E27FC236}">
                <a16:creationId xmlns:a16="http://schemas.microsoft.com/office/drawing/2014/main" id="{6F1AEDC7-9A95-7E8A-BE97-946B0C48FE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193" y="2930732"/>
          <a:ext cx="40259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2260600" imgH="419100" progId="Equation.3">
                  <p:embed/>
                </p:oleObj>
              </mc:Choice>
              <mc:Fallback>
                <p:oleObj name="方程式" r:id="rId9" imgW="2260600" imgH="419100" progId="Equation.3">
                  <p:embed/>
                  <p:pic>
                    <p:nvPicPr>
                      <p:cNvPr id="5129" name="Object 9">
                        <a:extLst>
                          <a:ext uri="{FF2B5EF4-FFF2-40B4-BE49-F238E27FC236}">
                            <a16:creationId xmlns:a16="http://schemas.microsoft.com/office/drawing/2014/main" id="{6F1AEDC7-9A95-7E8A-BE97-946B0C48F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193" y="2930732"/>
                        <a:ext cx="40259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6" name="Object 10">
            <a:extLst>
              <a:ext uri="{FF2B5EF4-FFF2-40B4-BE49-F238E27FC236}">
                <a16:creationId xmlns:a16="http://schemas.microsoft.com/office/drawing/2014/main" id="{47D91272-5CDD-905B-7515-A64F410135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2193" y="3564072"/>
          <a:ext cx="106203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596900" imgH="241300" progId="Equation.3">
                  <p:embed/>
                </p:oleObj>
              </mc:Choice>
              <mc:Fallback>
                <p:oleObj name="方程式" r:id="rId11" imgW="596900" imgH="241300" progId="Equation.3">
                  <p:embed/>
                  <p:pic>
                    <p:nvPicPr>
                      <p:cNvPr id="60426" name="Object 10">
                        <a:extLst>
                          <a:ext uri="{FF2B5EF4-FFF2-40B4-BE49-F238E27FC236}">
                            <a16:creationId xmlns:a16="http://schemas.microsoft.com/office/drawing/2014/main" id="{47D91272-5CDD-905B-7515-A64F410135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193" y="3564072"/>
                        <a:ext cx="106203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>
            <a:extLst>
              <a:ext uri="{FF2B5EF4-FFF2-40B4-BE49-F238E27FC236}">
                <a16:creationId xmlns:a16="http://schemas.microsoft.com/office/drawing/2014/main" id="{4A18B55A-261A-B925-FD6E-D5B7542D82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3284" y="4627624"/>
          <a:ext cx="183038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3" imgW="1028254" imgH="304668" progId="Equation.3">
                  <p:embed/>
                </p:oleObj>
              </mc:Choice>
              <mc:Fallback>
                <p:oleObj name="方程式" r:id="rId13" imgW="1028254" imgH="304668" progId="Equation.3">
                  <p:embed/>
                  <p:pic>
                    <p:nvPicPr>
                      <p:cNvPr id="5131" name="Object 11">
                        <a:extLst>
                          <a:ext uri="{FF2B5EF4-FFF2-40B4-BE49-F238E27FC236}">
                            <a16:creationId xmlns:a16="http://schemas.microsoft.com/office/drawing/2014/main" id="{4A18B55A-261A-B925-FD6E-D5B7542D82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284" y="4627624"/>
                        <a:ext cx="1830388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8" name="Picture 24">
            <a:extLst>
              <a:ext uri="{FF2B5EF4-FFF2-40B4-BE49-F238E27FC236}">
                <a16:creationId xmlns:a16="http://schemas.microsoft.com/office/drawing/2014/main" id="{0E154E83-8D7C-C36E-60A6-DA6848BC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6" y="4367213"/>
            <a:ext cx="22574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0429" name="Object 12">
            <a:extLst>
              <a:ext uri="{FF2B5EF4-FFF2-40B4-BE49-F238E27FC236}">
                <a16:creationId xmlns:a16="http://schemas.microsoft.com/office/drawing/2014/main" id="{75340AF9-5D37-6FC0-77D8-A612851CBD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82138" y="935039"/>
          <a:ext cx="836612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6" imgW="469900" imgH="419100" progId="Equation.3">
                  <p:embed/>
                </p:oleObj>
              </mc:Choice>
              <mc:Fallback>
                <p:oleObj name="方程式" r:id="rId16" imgW="469900" imgH="419100" progId="Equation.3">
                  <p:embed/>
                  <p:pic>
                    <p:nvPicPr>
                      <p:cNvPr id="60429" name="Object 12">
                        <a:extLst>
                          <a:ext uri="{FF2B5EF4-FFF2-40B4-BE49-F238E27FC236}">
                            <a16:creationId xmlns:a16="http://schemas.microsoft.com/office/drawing/2014/main" id="{75340AF9-5D37-6FC0-77D8-A612851CBD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2138" y="935039"/>
                        <a:ext cx="836612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0" name="Rectangle 13">
            <a:extLst>
              <a:ext uri="{FF2B5EF4-FFF2-40B4-BE49-F238E27FC236}">
                <a16:creationId xmlns:a16="http://schemas.microsoft.com/office/drawing/2014/main" id="{B935815E-45D0-DAC5-7CAE-506660B45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6" y="908051"/>
            <a:ext cx="841375" cy="773113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>
            <a:extLst>
              <a:ext uri="{FF2B5EF4-FFF2-40B4-BE49-F238E27FC236}">
                <a16:creationId xmlns:a16="http://schemas.microsoft.com/office/drawing/2014/main" id="{5477CD86-A8F5-DECE-7771-F80CF72A728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612668" y="3057526"/>
            <a:ext cx="5486401" cy="2716212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sz="2000" dirty="0"/>
              <a:t>The vector                  is pointed out of the diagram.</a:t>
            </a:r>
          </a:p>
          <a:p>
            <a:pPr marL="0" indent="0"/>
            <a:r>
              <a:rPr lang="en-US" altLang="en-US" sz="2000" dirty="0"/>
              <a:t>The magnitude is </a:t>
            </a:r>
            <a:r>
              <a:rPr lang="en-US" altLang="en-US" sz="2000" i="1" dirty="0"/>
              <a:t>L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rp</a:t>
            </a:r>
            <a:r>
              <a:rPr lang="en-US" altLang="en-US" sz="2000" dirty="0"/>
              <a:t> sin 90</a:t>
            </a:r>
            <a:r>
              <a:rPr lang="en-US" altLang="en-US" sz="2000" baseline="30000" dirty="0"/>
              <a:t>o</a:t>
            </a:r>
            <a:r>
              <a:rPr lang="en-US" altLang="en-US" sz="2000" dirty="0"/>
              <a:t> = </a:t>
            </a:r>
            <a:r>
              <a:rPr lang="en-US" altLang="en-US" sz="2000" dirty="0" err="1"/>
              <a:t>mvr</a:t>
            </a:r>
            <a:endParaRPr lang="en-US" altLang="en-US" sz="2000" i="1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sin 90</a:t>
            </a:r>
            <a:r>
              <a:rPr lang="en-US" altLang="en-US" sz="2000" baseline="30000" dirty="0"/>
              <a:t>o</a:t>
            </a:r>
            <a:r>
              <a:rPr lang="en-US" altLang="en-US" sz="2000" dirty="0"/>
              <a:t> is used since </a:t>
            </a:r>
            <a:r>
              <a:rPr lang="en-US" altLang="en-US" sz="2000" i="1" dirty="0"/>
              <a:t>v</a:t>
            </a:r>
            <a:r>
              <a:rPr lang="en-US" altLang="en-US" sz="2000" dirty="0"/>
              <a:t> is perpendicular to </a:t>
            </a:r>
            <a:r>
              <a:rPr lang="en-US" altLang="en-US" sz="2000" i="1" dirty="0"/>
              <a:t>r.</a:t>
            </a:r>
          </a:p>
          <a:p>
            <a:pPr marL="0" indent="0"/>
            <a:r>
              <a:rPr lang="en-US" altLang="en-US" sz="2000" dirty="0"/>
              <a:t>A particle in uniform circular motion has a constant angular momentum about an axis through the center of its path.</a:t>
            </a:r>
          </a:p>
        </p:txBody>
      </p:sp>
      <p:pic>
        <p:nvPicPr>
          <p:cNvPr id="61444" name="Picture 7" descr="1105">
            <a:extLst>
              <a:ext uri="{FF2B5EF4-FFF2-40B4-BE49-F238E27FC236}">
                <a16:creationId xmlns:a16="http://schemas.microsoft.com/office/drawing/2014/main" id="{A621DF78-6A13-1A15-9C61-84389AD9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36" y="1635298"/>
            <a:ext cx="3665538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998" name="Picture 8">
            <a:extLst>
              <a:ext uri="{FF2B5EF4-FFF2-40B4-BE49-F238E27FC236}">
                <a16:creationId xmlns:a16="http://schemas.microsoft.com/office/drawing/2014/main" id="{306D64DE-DB86-D8EA-8DA3-11345B24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1325" y="965201"/>
            <a:ext cx="7354888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40999" name="Picture 9">
            <a:extLst>
              <a:ext uri="{FF2B5EF4-FFF2-40B4-BE49-F238E27FC236}">
                <a16:creationId xmlns:a16="http://schemas.microsoft.com/office/drawing/2014/main" id="{AAA2DF78-52C9-EEC1-75A7-FD2EC1A6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33550" y="1344614"/>
            <a:ext cx="4389438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47" name="Slide Number Placeholder 1">
            <a:extLst>
              <a:ext uri="{FF2B5EF4-FFF2-40B4-BE49-F238E27FC236}">
                <a16:creationId xmlns:a16="http://schemas.microsoft.com/office/drawing/2014/main" id="{4623FC9B-6502-0CA0-2FDF-A9118BFE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EF62BDE-9B8E-4687-8C45-2791E87C2935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graphicFrame>
        <p:nvGraphicFramePr>
          <p:cNvPr id="61448" name="Object 1">
            <a:extLst>
              <a:ext uri="{FF2B5EF4-FFF2-40B4-BE49-F238E27FC236}">
                <a16:creationId xmlns:a16="http://schemas.microsoft.com/office/drawing/2014/main" id="{DE8EAE8F-6288-8638-DDD5-5E106A35B6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66232" y="2998787"/>
          <a:ext cx="10620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596900" imgH="241300" progId="Equation.3">
                  <p:embed/>
                </p:oleObj>
              </mc:Choice>
              <mc:Fallback>
                <p:oleObj name="方程式" r:id="rId5" imgW="596900" imgH="241300" progId="Equation.3">
                  <p:embed/>
                  <p:pic>
                    <p:nvPicPr>
                      <p:cNvPr id="61448" name="Object 1">
                        <a:extLst>
                          <a:ext uri="{FF2B5EF4-FFF2-40B4-BE49-F238E27FC236}">
                            <a16:creationId xmlns:a16="http://schemas.microsoft.com/office/drawing/2014/main" id="{DE8EAE8F-6288-8638-DDD5-5E106A35B6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6232" y="2998787"/>
                        <a:ext cx="10620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1030" descr="1106">
            <a:extLst>
              <a:ext uri="{FF2B5EF4-FFF2-40B4-BE49-F238E27FC236}">
                <a16:creationId xmlns:a16="http://schemas.microsoft.com/office/drawing/2014/main" id="{9DB4E584-3F0B-218B-F10A-79903921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4" y="2636839"/>
            <a:ext cx="33607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5092" name="Picture 6">
            <a:extLst>
              <a:ext uri="{FF2B5EF4-FFF2-40B4-BE49-F238E27FC236}">
                <a16:creationId xmlns:a16="http://schemas.microsoft.com/office/drawing/2014/main" id="{43471D01-71E9-B958-E685-9EBAA296F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8151" y="965200"/>
            <a:ext cx="4391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45093" name="Picture 7">
            <a:extLst>
              <a:ext uri="{FF2B5EF4-FFF2-40B4-BE49-F238E27FC236}">
                <a16:creationId xmlns:a16="http://schemas.microsoft.com/office/drawing/2014/main" id="{1D5653EA-ADED-F774-477C-F0E3DE7A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8150" y="1365251"/>
            <a:ext cx="63309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2470" name="Slide Number Placeholder 1">
            <a:extLst>
              <a:ext uri="{FF2B5EF4-FFF2-40B4-BE49-F238E27FC236}">
                <a16:creationId xmlns:a16="http://schemas.microsoft.com/office/drawing/2014/main" id="{F200D59E-CC04-139D-B6AC-A265C791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0B42278C-D285-4084-A4C3-E652227B06F3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graphicFrame>
        <p:nvGraphicFramePr>
          <p:cNvPr id="7175" name="Object 1">
            <a:extLst>
              <a:ext uri="{FF2B5EF4-FFF2-40B4-BE49-F238E27FC236}">
                <a16:creationId xmlns:a16="http://schemas.microsoft.com/office/drawing/2014/main" id="{D3DD2DAF-A602-E0F5-BBB4-A37DA43EAD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48075" y="3152776"/>
          <a:ext cx="9398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583947" imgH="393529" progId="Equation.3">
                  <p:embed/>
                </p:oleObj>
              </mc:Choice>
              <mc:Fallback>
                <p:oleObj name="方程式" r:id="rId5" imgW="583947" imgH="393529" progId="Equation.3">
                  <p:embed/>
                  <p:pic>
                    <p:nvPicPr>
                      <p:cNvPr id="7175" name="Object 1">
                        <a:extLst>
                          <a:ext uri="{FF2B5EF4-FFF2-40B4-BE49-F238E27FC236}">
                            <a16:creationId xmlns:a16="http://schemas.microsoft.com/office/drawing/2014/main" id="{D3DD2DAF-A602-E0F5-BBB4-A37DA43EAD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3152776"/>
                        <a:ext cx="9398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6" name="Object 2">
            <a:extLst>
              <a:ext uri="{FF2B5EF4-FFF2-40B4-BE49-F238E27FC236}">
                <a16:creationId xmlns:a16="http://schemas.microsoft.com/office/drawing/2014/main" id="{BEFFBE7F-3431-B5F4-0642-2FB7758C0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2175" y="3825876"/>
          <a:ext cx="351313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2184400" imgH="431800" progId="Equation.3">
                  <p:embed/>
                </p:oleObj>
              </mc:Choice>
              <mc:Fallback>
                <p:oleObj name="方程式" r:id="rId7" imgW="2184400" imgH="431800" progId="Equation.3">
                  <p:embed/>
                  <p:pic>
                    <p:nvPicPr>
                      <p:cNvPr id="7176" name="Object 2">
                        <a:extLst>
                          <a:ext uri="{FF2B5EF4-FFF2-40B4-BE49-F238E27FC236}">
                            <a16:creationId xmlns:a16="http://schemas.microsoft.com/office/drawing/2014/main" id="{BEFFBE7F-3431-B5F4-0642-2FB7758C0E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3825876"/>
                        <a:ext cx="3513138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3">
            <a:extLst>
              <a:ext uri="{FF2B5EF4-FFF2-40B4-BE49-F238E27FC236}">
                <a16:creationId xmlns:a16="http://schemas.microsoft.com/office/drawing/2014/main" id="{EB0309FD-BBC9-21FA-75BA-F822C6C3D9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2651" y="4522788"/>
          <a:ext cx="26765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663700" imgH="393700" progId="Equation.3">
                  <p:embed/>
                </p:oleObj>
              </mc:Choice>
              <mc:Fallback>
                <p:oleObj name="方程式" r:id="rId9" imgW="1663700" imgH="393700" progId="Equation.3">
                  <p:embed/>
                  <p:pic>
                    <p:nvPicPr>
                      <p:cNvPr id="7177" name="Object 3">
                        <a:extLst>
                          <a:ext uri="{FF2B5EF4-FFF2-40B4-BE49-F238E27FC236}">
                            <a16:creationId xmlns:a16="http://schemas.microsoft.com/office/drawing/2014/main" id="{EB0309FD-BBC9-21FA-75BA-F822C6C3D9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1" y="4522788"/>
                        <a:ext cx="26765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" name="Object 4">
            <a:extLst>
              <a:ext uri="{FF2B5EF4-FFF2-40B4-BE49-F238E27FC236}">
                <a16:creationId xmlns:a16="http://schemas.microsoft.com/office/drawing/2014/main" id="{30705EBB-9B56-D6C0-8EA8-A6748EF17F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24288" y="5157788"/>
          <a:ext cx="1839912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143000" imgH="431800" progId="Equation.3">
                  <p:embed/>
                </p:oleObj>
              </mc:Choice>
              <mc:Fallback>
                <p:oleObj name="方程式" r:id="rId11" imgW="1143000" imgH="431800" progId="Equation.3">
                  <p:embed/>
                  <p:pic>
                    <p:nvPicPr>
                      <p:cNvPr id="7178" name="Object 4">
                        <a:extLst>
                          <a:ext uri="{FF2B5EF4-FFF2-40B4-BE49-F238E27FC236}">
                            <a16:creationId xmlns:a16="http://schemas.microsoft.com/office/drawing/2014/main" id="{30705EBB-9B56-D6C0-8EA8-A6748EF17F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5157788"/>
                        <a:ext cx="1839912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5" name="TextBox 5">
            <a:extLst>
              <a:ext uri="{FF2B5EF4-FFF2-40B4-BE49-F238E27FC236}">
                <a16:creationId xmlns:a16="http://schemas.microsoft.com/office/drawing/2014/main" id="{C5DBC372-B263-C41B-C9D0-2C75A2E7E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1" y="2762250"/>
            <a:ext cx="5287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1. Using the torque-angular momentum approach: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1030" descr="1106">
            <a:extLst>
              <a:ext uri="{FF2B5EF4-FFF2-40B4-BE49-F238E27FC236}">
                <a16:creationId xmlns:a16="http://schemas.microsoft.com/office/drawing/2014/main" id="{33CEEED4-64BC-CFEC-3F23-D0474307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4" y="836614"/>
            <a:ext cx="33607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Slide Number Placeholder 1">
            <a:extLst>
              <a:ext uri="{FF2B5EF4-FFF2-40B4-BE49-F238E27FC236}">
                <a16:creationId xmlns:a16="http://schemas.microsoft.com/office/drawing/2014/main" id="{8908E6ED-810D-BD9E-C458-47BD4BD9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F6D5965E-C037-4AB1-A0D9-256E7A3BC393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graphicFrame>
        <p:nvGraphicFramePr>
          <p:cNvPr id="8197" name="Object 1">
            <a:extLst>
              <a:ext uri="{FF2B5EF4-FFF2-40B4-BE49-F238E27FC236}">
                <a16:creationId xmlns:a16="http://schemas.microsoft.com/office/drawing/2014/main" id="{4482B740-2408-D94A-46D4-AF2DFD7835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8151" y="1712913"/>
          <a:ext cx="147161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914003" imgH="215806" progId="Equation.3">
                  <p:embed/>
                </p:oleObj>
              </mc:Choice>
              <mc:Fallback>
                <p:oleObj name="方程式" r:id="rId3" imgW="914003" imgH="215806" progId="Equation.3">
                  <p:embed/>
                  <p:pic>
                    <p:nvPicPr>
                      <p:cNvPr id="8197" name="Object 1">
                        <a:extLst>
                          <a:ext uri="{FF2B5EF4-FFF2-40B4-BE49-F238E27FC236}">
                            <a16:creationId xmlns:a16="http://schemas.microsoft.com/office/drawing/2014/main" id="{4482B740-2408-D94A-46D4-AF2DFD7835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1" y="1712913"/>
                        <a:ext cx="1471613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4">
            <a:extLst>
              <a:ext uri="{FF2B5EF4-FFF2-40B4-BE49-F238E27FC236}">
                <a16:creationId xmlns:a16="http://schemas.microsoft.com/office/drawing/2014/main" id="{B288D7A1-31A1-EAF5-D9B9-B88485786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9513" y="2997201"/>
          <a:ext cx="18399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143000" imgH="431800" progId="Equation.3">
                  <p:embed/>
                </p:oleObj>
              </mc:Choice>
              <mc:Fallback>
                <p:oleObj name="方程式" r:id="rId5" imgW="1143000" imgH="431800" progId="Equation.3">
                  <p:embed/>
                  <p:pic>
                    <p:nvPicPr>
                      <p:cNvPr id="8198" name="Object 4">
                        <a:extLst>
                          <a:ext uri="{FF2B5EF4-FFF2-40B4-BE49-F238E27FC236}">
                            <a16:creationId xmlns:a16="http://schemas.microsoft.com/office/drawing/2014/main" id="{B288D7A1-31A1-EAF5-D9B9-B88485786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2997201"/>
                        <a:ext cx="1839912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Box 5">
            <a:extLst>
              <a:ext uri="{FF2B5EF4-FFF2-40B4-BE49-F238E27FC236}">
                <a16:creationId xmlns:a16="http://schemas.microsoft.com/office/drawing/2014/main" id="{30A4EBEB-0C73-8513-3EFB-26128A384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900" y="908050"/>
            <a:ext cx="537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2. Using the torque-angular acceleration approach: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37DECB-4199-1C5F-EBD5-0F3B5CF53370}"/>
              </a:ext>
            </a:extLst>
          </p:cNvPr>
          <p:cNvGrpSpPr>
            <a:grpSpLocks/>
          </p:cNvGrpSpPr>
          <p:nvPr/>
        </p:nvGrpSpPr>
        <p:grpSpPr bwMode="auto">
          <a:xfrm>
            <a:off x="7532688" y="1306514"/>
            <a:ext cx="2163762" cy="2987675"/>
            <a:chOff x="6008688" y="1306513"/>
            <a:chExt cx="2163762" cy="2987675"/>
          </a:xfrm>
        </p:grpSpPr>
        <p:cxnSp>
          <p:nvCxnSpPr>
            <p:cNvPr id="63505" name="Straight Arrow Connector 7">
              <a:extLst>
                <a:ext uri="{FF2B5EF4-FFF2-40B4-BE49-F238E27FC236}">
                  <a16:creationId xmlns:a16="http://schemas.microsoft.com/office/drawing/2014/main" id="{E9DCE4EC-41B0-558B-0993-F8D0AC2C12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64350" y="1724025"/>
              <a:ext cx="360363" cy="0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6" name="Straight Arrow Connector 13">
              <a:extLst>
                <a:ext uri="{FF2B5EF4-FFF2-40B4-BE49-F238E27FC236}">
                  <a16:creationId xmlns:a16="http://schemas.microsoft.com/office/drawing/2014/main" id="{C7C2F9CE-5C50-FAE5-D820-AC52512939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812088" y="1727200"/>
              <a:ext cx="360362" cy="0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7" name="Straight Arrow Connector 14">
              <a:extLst>
                <a:ext uri="{FF2B5EF4-FFF2-40B4-BE49-F238E27FC236}">
                  <a16:creationId xmlns:a16="http://schemas.microsoft.com/office/drawing/2014/main" id="{DB2A2CA0-D94E-4CB7-BEB9-B128CD4989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263482" y="2328069"/>
              <a:ext cx="360362" cy="0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8" name="Straight Arrow Connector 15">
              <a:extLst>
                <a:ext uri="{FF2B5EF4-FFF2-40B4-BE49-F238E27FC236}">
                  <a16:creationId xmlns:a16="http://schemas.microsoft.com/office/drawing/2014/main" id="{986DD896-8A0F-8E60-4E13-57531FDAAF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6263482" y="2931319"/>
              <a:ext cx="360362" cy="0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9" name="Straight Arrow Connector 16">
              <a:extLst>
                <a:ext uri="{FF2B5EF4-FFF2-40B4-BE49-F238E27FC236}">
                  <a16:creationId xmlns:a16="http://schemas.microsoft.com/office/drawing/2014/main" id="{9B18547E-27ED-958F-91E1-50C19D2F26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263482" y="3753644"/>
              <a:ext cx="360362" cy="0"/>
            </a:xfrm>
            <a:prstGeom prst="straightConnector1">
              <a:avLst/>
            </a:prstGeom>
            <a:noFill/>
            <a:ln w="28575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10" name="TextBox 8">
              <a:extLst>
                <a:ext uri="{FF2B5EF4-FFF2-40B4-BE49-F238E27FC236}">
                  <a16:creationId xmlns:a16="http://schemas.microsoft.com/office/drawing/2014/main" id="{93C6F0D7-D5BA-91C0-5F4D-355736B07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8688" y="2178050"/>
              <a:ext cx="4111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T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63511" name="TextBox 18">
              <a:extLst>
                <a:ext uri="{FF2B5EF4-FFF2-40B4-BE49-F238E27FC236}">
                  <a16:creationId xmlns:a16="http://schemas.microsoft.com/office/drawing/2014/main" id="{467D253A-BD3F-EC19-B577-ECCB693774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1863" y="2662238"/>
              <a:ext cx="4111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T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63512" name="TextBox 19">
              <a:extLst>
                <a:ext uri="{FF2B5EF4-FFF2-40B4-BE49-F238E27FC236}">
                  <a16:creationId xmlns:a16="http://schemas.microsoft.com/office/drawing/2014/main" id="{A247138D-0F48-6AC8-2025-C1EF99AEB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725" y="3924300"/>
              <a:ext cx="5905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m</a:t>
              </a:r>
              <a:r>
                <a:rPr lang="en-US" altLang="en-US" baseline="-25000"/>
                <a:t>1</a:t>
              </a:r>
              <a:r>
                <a:rPr lang="en-US" altLang="en-US"/>
                <a:t>g</a:t>
              </a:r>
            </a:p>
          </p:txBody>
        </p:sp>
        <p:sp>
          <p:nvSpPr>
            <p:cNvPr id="63513" name="TextBox 20">
              <a:extLst>
                <a:ext uri="{FF2B5EF4-FFF2-40B4-BE49-F238E27FC236}">
                  <a16:creationId xmlns:a16="http://schemas.microsoft.com/office/drawing/2014/main" id="{433A347A-6AEF-7DA6-186F-2C6939780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350" y="1306513"/>
              <a:ext cx="4111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T</a:t>
              </a:r>
              <a:r>
                <a:rPr lang="en-US" altLang="en-US" baseline="-25000"/>
                <a:t>2</a:t>
              </a:r>
            </a:p>
          </p:txBody>
        </p:sp>
        <p:sp>
          <p:nvSpPr>
            <p:cNvPr id="63514" name="TextBox 21">
              <a:extLst>
                <a:ext uri="{FF2B5EF4-FFF2-40B4-BE49-F238E27FC236}">
                  <a16:creationId xmlns:a16="http://schemas.microsoft.com/office/drawing/2014/main" id="{66FB761D-45DC-0490-8477-9D9A1FF8F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5400" y="1308100"/>
              <a:ext cx="4111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/>
                <a:t>T</a:t>
              </a:r>
              <a:r>
                <a:rPr lang="en-US" altLang="en-US" baseline="-25000"/>
                <a:t>2</a:t>
              </a:r>
            </a:p>
          </p:txBody>
        </p:sp>
      </p:grpSp>
      <p:graphicFrame>
        <p:nvGraphicFramePr>
          <p:cNvPr id="8210" name="Object 9">
            <a:extLst>
              <a:ext uri="{FF2B5EF4-FFF2-40B4-BE49-F238E27FC236}">
                <a16:creationId xmlns:a16="http://schemas.microsoft.com/office/drawing/2014/main" id="{B0E5A178-46B7-8F5C-A09E-2C11996973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1900" y="1712913"/>
          <a:ext cx="920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571252" imgH="215806" progId="Equation.3">
                  <p:embed/>
                </p:oleObj>
              </mc:Choice>
              <mc:Fallback>
                <p:oleObj name="方程式" r:id="rId7" imgW="571252" imgH="215806" progId="Equation.3">
                  <p:embed/>
                  <p:pic>
                    <p:nvPicPr>
                      <p:cNvPr id="8210" name="Object 9">
                        <a:extLst>
                          <a:ext uri="{FF2B5EF4-FFF2-40B4-BE49-F238E27FC236}">
                            <a16:creationId xmlns:a16="http://schemas.microsoft.com/office/drawing/2014/main" id="{B0E5A178-46B7-8F5C-A09E-2C11996973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900" y="1712913"/>
                        <a:ext cx="920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10">
            <a:extLst>
              <a:ext uri="{FF2B5EF4-FFF2-40B4-BE49-F238E27FC236}">
                <a16:creationId xmlns:a16="http://schemas.microsoft.com/office/drawing/2014/main" id="{3FDC0C19-3395-C89C-D39C-F891057BC6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0776" y="1692275"/>
          <a:ext cx="20034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1244600" imgH="228600" progId="Equation.3">
                  <p:embed/>
                </p:oleObj>
              </mc:Choice>
              <mc:Fallback>
                <p:oleObj name="方程式" r:id="rId9" imgW="1244600" imgH="228600" progId="Equation.3">
                  <p:embed/>
                  <p:pic>
                    <p:nvPicPr>
                      <p:cNvPr id="8211" name="Object 10">
                        <a:extLst>
                          <a:ext uri="{FF2B5EF4-FFF2-40B4-BE49-F238E27FC236}">
                            <a16:creationId xmlns:a16="http://schemas.microsoft.com/office/drawing/2014/main" id="{3FDC0C19-3395-C89C-D39C-F891057BC6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76" y="1692275"/>
                        <a:ext cx="20034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2" name="TextBox 24">
            <a:extLst>
              <a:ext uri="{FF2B5EF4-FFF2-40B4-BE49-F238E27FC236}">
                <a16:creationId xmlns:a16="http://schemas.microsoft.com/office/drawing/2014/main" id="{7E4ECA04-19B0-844C-7C09-262826E09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1357314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For m</a:t>
            </a:r>
            <a:r>
              <a:rPr lang="en-US" altLang="en-US" baseline="-25000"/>
              <a:t>1</a:t>
            </a:r>
            <a:r>
              <a:rPr lang="en-US" altLang="en-US"/>
              <a:t>:</a:t>
            </a:r>
          </a:p>
        </p:txBody>
      </p:sp>
      <p:sp>
        <p:nvSpPr>
          <p:cNvPr id="8213" name="TextBox 25">
            <a:extLst>
              <a:ext uri="{FF2B5EF4-FFF2-40B4-BE49-F238E27FC236}">
                <a16:creationId xmlns:a16="http://schemas.microsoft.com/office/drawing/2014/main" id="{62BBD666-8EA6-C040-4FB8-F664CE527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4" y="1374775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For m</a:t>
            </a:r>
            <a:r>
              <a:rPr lang="en-US" altLang="en-US" baseline="-25000"/>
              <a:t>2</a:t>
            </a:r>
            <a:r>
              <a:rPr lang="en-US" altLang="en-US"/>
              <a:t>:</a:t>
            </a:r>
          </a:p>
        </p:txBody>
      </p:sp>
      <p:sp>
        <p:nvSpPr>
          <p:cNvPr id="8214" name="TextBox 26">
            <a:extLst>
              <a:ext uri="{FF2B5EF4-FFF2-40B4-BE49-F238E27FC236}">
                <a16:creationId xmlns:a16="http://schemas.microsoft.com/office/drawing/2014/main" id="{011BBDD0-54D1-62D6-2327-388A3DB17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6" y="1354139"/>
            <a:ext cx="1262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For pulley:</a:t>
            </a:r>
          </a:p>
        </p:txBody>
      </p:sp>
      <p:graphicFrame>
        <p:nvGraphicFramePr>
          <p:cNvPr id="8215" name="Object 11">
            <a:extLst>
              <a:ext uri="{FF2B5EF4-FFF2-40B4-BE49-F238E27FC236}">
                <a16:creationId xmlns:a16="http://schemas.microsoft.com/office/drawing/2014/main" id="{10F6C8E5-AC17-43E9-63DC-658ECDE569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9889" y="2276475"/>
          <a:ext cx="318928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1981200" imgH="393700" progId="Equation.3">
                  <p:embed/>
                </p:oleObj>
              </mc:Choice>
              <mc:Fallback>
                <p:oleObj name="方程式" r:id="rId11" imgW="1981200" imgH="393700" progId="Equation.3">
                  <p:embed/>
                  <p:pic>
                    <p:nvPicPr>
                      <p:cNvPr id="8215" name="Object 11">
                        <a:extLst>
                          <a:ext uri="{FF2B5EF4-FFF2-40B4-BE49-F238E27FC236}">
                            <a16:creationId xmlns:a16="http://schemas.microsoft.com/office/drawing/2014/main" id="{10F6C8E5-AC17-43E9-63DC-658ECDE56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9" y="2276475"/>
                        <a:ext cx="318928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6" name="Right Arrow 12">
            <a:extLst>
              <a:ext uri="{FF2B5EF4-FFF2-40B4-BE49-F238E27FC236}">
                <a16:creationId xmlns:a16="http://schemas.microsoft.com/office/drawing/2014/main" id="{8BDC8693-B83B-44CD-D898-E1BD3B907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6" y="1724025"/>
            <a:ext cx="360363" cy="331788"/>
          </a:xfrm>
          <a:prstGeom prst="rightArrow">
            <a:avLst>
              <a:gd name="adj1" fmla="val 50000"/>
              <a:gd name="adj2" fmla="val 50158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8217" name="Right Arrow 29">
            <a:extLst>
              <a:ext uri="{FF2B5EF4-FFF2-40B4-BE49-F238E27FC236}">
                <a16:creationId xmlns:a16="http://schemas.microsoft.com/office/drawing/2014/main" id="{7A1B2228-EA25-DA89-7B27-6CCFE85B45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46751" y="1727200"/>
            <a:ext cx="360363" cy="331788"/>
          </a:xfrm>
          <a:prstGeom prst="rightArrow">
            <a:avLst>
              <a:gd name="adj1" fmla="val 50000"/>
              <a:gd name="adj2" fmla="val 50158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" grpId="0"/>
      <p:bldP spid="8213" grpId="0"/>
      <p:bldP spid="8214" grpId="0"/>
      <p:bldP spid="8216" grpId="0" animBg="1"/>
      <p:bldP spid="82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6100049-2D35-CCAD-DBE4-CB27448A8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Angular Momentum of a Rotating Rigid Object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A007580-15A7-63BF-2D84-8AC48945AE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1825625"/>
            <a:ext cx="6288578" cy="4351338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sz="2000" dirty="0"/>
              <a:t>Consider an rigid object rotating along an axis with angular velocity    .</a:t>
            </a:r>
          </a:p>
          <a:p>
            <a:pPr marL="0" indent="0"/>
            <a:r>
              <a:rPr lang="en-US" altLang="en-US" sz="2000" dirty="0"/>
              <a:t>To calculate the angular momentum of the rigid object, we divide it into many small particles.</a:t>
            </a:r>
            <a:endParaRPr lang="en-US" altLang="en-US" sz="2000" i="1" dirty="0"/>
          </a:p>
          <a:p>
            <a:pPr marL="0" indent="0"/>
            <a:r>
              <a:rPr lang="en-US" altLang="en-US" sz="2000" dirty="0"/>
              <a:t>The angular momentum of an individual particle is </a:t>
            </a:r>
            <a:endParaRPr lang="en-US" altLang="en-US" sz="2000" i="1" dirty="0">
              <a:latin typeface="Symbol" panose="05050102010706020507" pitchFamily="18" charset="2"/>
            </a:endParaRPr>
          </a:p>
          <a:p>
            <a:pPr marL="0" indent="0"/>
            <a:endParaRPr lang="en-US" altLang="en-US" sz="2000" i="1" dirty="0">
              <a:latin typeface="Symbol" panose="05050102010706020507" pitchFamily="18" charset="2"/>
            </a:endParaRPr>
          </a:p>
          <a:p>
            <a:pPr marL="0" indent="0"/>
            <a:r>
              <a:rPr lang="en-US" altLang="en-US" sz="2000" b="1" dirty="0"/>
              <a:t>     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latin typeface="Symbol" panose="05050102010706020507" pitchFamily="18" charset="2"/>
              </a:rPr>
              <a:t>  </a:t>
            </a:r>
            <a:r>
              <a:rPr lang="en-US" altLang="en-US" sz="2000" dirty="0"/>
              <a:t>    are directed along the </a:t>
            </a:r>
            <a:r>
              <a:rPr lang="en-US" altLang="en-US" sz="2000" i="1" dirty="0"/>
              <a:t>z</a:t>
            </a:r>
            <a:r>
              <a:rPr lang="en-US" altLang="en-US" sz="2000" dirty="0"/>
              <a:t> axis.</a:t>
            </a:r>
          </a:p>
          <a:p>
            <a:pPr marL="0" indent="0"/>
            <a:r>
              <a:rPr lang="en-US" altLang="en-US" sz="2000" dirty="0"/>
              <a:t>The total angular momentum of the rigid object is then:</a:t>
            </a:r>
          </a:p>
        </p:txBody>
      </p:sp>
      <p:pic>
        <p:nvPicPr>
          <p:cNvPr id="64517" name="Picture 8" descr="1107">
            <a:extLst>
              <a:ext uri="{FF2B5EF4-FFF2-40B4-BE49-F238E27FC236}">
                <a16:creationId xmlns:a16="http://schemas.microsoft.com/office/drawing/2014/main" id="{9A1204D6-0E83-3E46-2E8F-1499EB47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1628776"/>
            <a:ext cx="3775075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Slide Number Placeholder 2">
            <a:extLst>
              <a:ext uri="{FF2B5EF4-FFF2-40B4-BE49-F238E27FC236}">
                <a16:creationId xmlns:a16="http://schemas.microsoft.com/office/drawing/2014/main" id="{E1734717-9008-6F46-986B-E066FE8B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FC4DBAA4-3569-4AA5-AB95-4E75E28336C1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graphicFrame>
        <p:nvGraphicFramePr>
          <p:cNvPr id="64519" name="Object 2">
            <a:extLst>
              <a:ext uri="{FF2B5EF4-FFF2-40B4-BE49-F238E27FC236}">
                <a16:creationId xmlns:a16="http://schemas.microsoft.com/office/drawing/2014/main" id="{6E9ED3A3-DE3E-D5A3-8DCB-5E57D12CD3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5002" y="3463131"/>
          <a:ext cx="38433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2146300" imgH="241300" progId="Equation.3">
                  <p:embed/>
                </p:oleObj>
              </mc:Choice>
              <mc:Fallback>
                <p:oleObj name="方程式" r:id="rId3" imgW="2146300" imgH="241300" progId="Equation.3">
                  <p:embed/>
                  <p:pic>
                    <p:nvPicPr>
                      <p:cNvPr id="64519" name="Object 2">
                        <a:extLst>
                          <a:ext uri="{FF2B5EF4-FFF2-40B4-BE49-F238E27FC236}">
                            <a16:creationId xmlns:a16="http://schemas.microsoft.com/office/drawing/2014/main" id="{6E9ED3A3-DE3E-D5A3-8DCB-5E57D12CD3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002" y="3463131"/>
                        <a:ext cx="38433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3">
            <a:extLst>
              <a:ext uri="{FF2B5EF4-FFF2-40B4-BE49-F238E27FC236}">
                <a16:creationId xmlns:a16="http://schemas.microsoft.com/office/drawing/2014/main" id="{2F8D0D7B-9623-BDB8-126A-4920C1D3E6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3938" y="3926811"/>
          <a:ext cx="2952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164957" imgH="253780" progId="Equation.3">
                  <p:embed/>
                </p:oleObj>
              </mc:Choice>
              <mc:Fallback>
                <p:oleObj name="方程式" r:id="rId5" imgW="164957" imgH="253780" progId="Equation.3">
                  <p:embed/>
                  <p:pic>
                    <p:nvPicPr>
                      <p:cNvPr id="64520" name="Object 3">
                        <a:extLst>
                          <a:ext uri="{FF2B5EF4-FFF2-40B4-BE49-F238E27FC236}">
                            <a16:creationId xmlns:a16="http://schemas.microsoft.com/office/drawing/2014/main" id="{2F8D0D7B-9623-BDB8-126A-4920C1D3E6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3926811"/>
                        <a:ext cx="29527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4">
            <a:extLst>
              <a:ext uri="{FF2B5EF4-FFF2-40B4-BE49-F238E27FC236}">
                <a16:creationId xmlns:a16="http://schemas.microsoft.com/office/drawing/2014/main" id="{415FC28F-5A7F-3208-1EFF-53ADF88B8C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5002" y="3977380"/>
          <a:ext cx="273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52202" imgH="177569" progId="Equation.3">
                  <p:embed/>
                </p:oleObj>
              </mc:Choice>
              <mc:Fallback>
                <p:oleObj name="方程式" r:id="rId7" imgW="152202" imgH="177569" progId="Equation.3">
                  <p:embed/>
                  <p:pic>
                    <p:nvPicPr>
                      <p:cNvPr id="64521" name="Object 4">
                        <a:extLst>
                          <a:ext uri="{FF2B5EF4-FFF2-40B4-BE49-F238E27FC236}">
                            <a16:creationId xmlns:a16="http://schemas.microsoft.com/office/drawing/2014/main" id="{415FC28F-5A7F-3208-1EFF-53ADF88B8C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5002" y="3977380"/>
                        <a:ext cx="2730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2" name="Object 6">
            <a:extLst>
              <a:ext uri="{FF2B5EF4-FFF2-40B4-BE49-F238E27FC236}">
                <a16:creationId xmlns:a16="http://schemas.microsoft.com/office/drawing/2014/main" id="{DF2A556C-51C9-7848-BDBD-A66FC7F61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1" y="5373689"/>
          <a:ext cx="457041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9" imgW="2552700" imgH="457200" progId="Equation.3">
                  <p:embed/>
                </p:oleObj>
              </mc:Choice>
              <mc:Fallback>
                <p:oleObj name="方程式" r:id="rId9" imgW="2552700" imgH="457200" progId="Equation.3">
                  <p:embed/>
                  <p:pic>
                    <p:nvPicPr>
                      <p:cNvPr id="64522" name="Object 6">
                        <a:extLst>
                          <a:ext uri="{FF2B5EF4-FFF2-40B4-BE49-F238E27FC236}">
                            <a16:creationId xmlns:a16="http://schemas.microsoft.com/office/drawing/2014/main" id="{DF2A556C-51C9-7848-BDBD-A66FC7F61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1" y="5373689"/>
                        <a:ext cx="4570413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" name="Object 7">
            <a:extLst>
              <a:ext uri="{FF2B5EF4-FFF2-40B4-BE49-F238E27FC236}">
                <a16:creationId xmlns:a16="http://schemas.microsoft.com/office/drawing/2014/main" id="{25E692A7-4BF3-CB2B-C6EA-6FF9F80705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0150" y="1808162"/>
          <a:ext cx="273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152202" imgH="177569" progId="Equation.3">
                  <p:embed/>
                </p:oleObj>
              </mc:Choice>
              <mc:Fallback>
                <p:oleObj name="方程式" r:id="rId7" imgW="152202" imgH="177569" progId="Equation.3">
                  <p:embed/>
                  <p:pic>
                    <p:nvPicPr>
                      <p:cNvPr id="64523" name="Object 7">
                        <a:extLst>
                          <a:ext uri="{FF2B5EF4-FFF2-40B4-BE49-F238E27FC236}">
                            <a16:creationId xmlns:a16="http://schemas.microsoft.com/office/drawing/2014/main" id="{25E692A7-4BF3-CB2B-C6EA-6FF9F8070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1808162"/>
                        <a:ext cx="2730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1030" descr="1022">
            <a:extLst>
              <a:ext uri="{FF2B5EF4-FFF2-40B4-BE49-F238E27FC236}">
                <a16:creationId xmlns:a16="http://schemas.microsoft.com/office/drawing/2014/main" id="{7C9D70C6-B3B0-CDE0-DE48-1189C756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2665414"/>
            <a:ext cx="2074862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276" name="Picture 6">
            <a:extLst>
              <a:ext uri="{FF2B5EF4-FFF2-40B4-BE49-F238E27FC236}">
                <a16:creationId xmlns:a16="http://schemas.microsoft.com/office/drawing/2014/main" id="{01942C31-BBE0-294C-5C48-3CFAEE76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7825" y="908051"/>
            <a:ext cx="646430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0277" name="Picture 7">
            <a:extLst>
              <a:ext uri="{FF2B5EF4-FFF2-40B4-BE49-F238E27FC236}">
                <a16:creationId xmlns:a16="http://schemas.microsoft.com/office/drawing/2014/main" id="{C11897A0-C50A-E73E-8A61-638F4A8D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7825" y="1362076"/>
            <a:ext cx="8840788" cy="127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0278" name="Picture 8">
            <a:extLst>
              <a:ext uri="{FF2B5EF4-FFF2-40B4-BE49-F238E27FC236}">
                <a16:creationId xmlns:a16="http://schemas.microsoft.com/office/drawing/2014/main" id="{845FDF6A-E2F1-B64B-D69D-7CAFA3883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2688" y="2708275"/>
            <a:ext cx="4506912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135" name="Slide Number Placeholder 1">
            <a:extLst>
              <a:ext uri="{FF2B5EF4-FFF2-40B4-BE49-F238E27FC236}">
                <a16:creationId xmlns:a16="http://schemas.microsoft.com/office/drawing/2014/main" id="{02C33DE9-7298-43CF-8477-FA860AB1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343A71D3-4A34-442F-A09E-3E7E5F538BA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87" name="Picture 6">
            <a:extLst>
              <a:ext uri="{FF2B5EF4-FFF2-40B4-BE49-F238E27FC236}">
                <a16:creationId xmlns:a16="http://schemas.microsoft.com/office/drawing/2014/main" id="{8E5DB01F-8DF7-10CC-6602-BF98E8E0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4975" y="1017589"/>
            <a:ext cx="40005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65540" name="Group 4">
            <a:extLst>
              <a:ext uri="{FF2B5EF4-FFF2-40B4-BE49-F238E27FC236}">
                <a16:creationId xmlns:a16="http://schemas.microsoft.com/office/drawing/2014/main" id="{13C307AE-35DD-E2EE-D180-858D7C83894F}"/>
              </a:ext>
            </a:extLst>
          </p:cNvPr>
          <p:cNvGrpSpPr>
            <a:grpSpLocks/>
          </p:cNvGrpSpPr>
          <p:nvPr/>
        </p:nvGrpSpPr>
        <p:grpSpPr bwMode="auto">
          <a:xfrm>
            <a:off x="1704976" y="1419226"/>
            <a:ext cx="5154613" cy="1323975"/>
            <a:chOff x="181329" y="1418550"/>
            <a:chExt cx="5154947" cy="1324670"/>
          </a:xfrm>
        </p:grpSpPr>
        <p:pic>
          <p:nvPicPr>
            <p:cNvPr id="349192" name="Picture 9">
              <a:extLst>
                <a:ext uri="{FF2B5EF4-FFF2-40B4-BE49-F238E27FC236}">
                  <a16:creationId xmlns:a16="http://schemas.microsoft.com/office/drawing/2014/main" id="{C243C37E-31B2-76C4-3134-1DA245E46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1329" y="1432846"/>
              <a:ext cx="5045402" cy="1199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5545" name="TextBox 2">
              <a:extLst>
                <a:ext uri="{FF2B5EF4-FFF2-40B4-BE49-F238E27FC236}">
                  <a16:creationId xmlns:a16="http://schemas.microsoft.com/office/drawing/2014/main" id="{94DD9524-81FA-CB82-E67F-014AB3981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30" y="1418550"/>
              <a:ext cx="5154946" cy="1324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/>
                <a:t>Estimate the magnitude of the angular momentum of a bowling ball with mass of 7.0 kg and a radius of 12 cm which is spinning at 10 rev/s as shown.</a:t>
              </a:r>
            </a:p>
          </p:txBody>
        </p:sp>
      </p:grpSp>
      <p:pic>
        <p:nvPicPr>
          <p:cNvPr id="349189" name="Picture 11">
            <a:extLst>
              <a:ext uri="{FF2B5EF4-FFF2-40B4-BE49-F238E27FC236}">
                <a16:creationId xmlns:a16="http://schemas.microsoft.com/office/drawing/2014/main" id="{881CBCC9-15F9-7AE2-02CA-383C0AB9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1976" y="3895725"/>
            <a:ext cx="7224713" cy="130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542" name="Picture 6" descr="1108">
            <a:extLst>
              <a:ext uri="{FF2B5EF4-FFF2-40B4-BE49-F238E27FC236}">
                <a16:creationId xmlns:a16="http://schemas.microsoft.com/office/drawing/2014/main" id="{A864F0B3-56C1-91C5-2B5F-1557C3B1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64" y="1141414"/>
            <a:ext cx="287972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Slide Number Placeholder 1">
            <a:extLst>
              <a:ext uri="{FF2B5EF4-FFF2-40B4-BE49-F238E27FC236}">
                <a16:creationId xmlns:a16="http://schemas.microsoft.com/office/drawing/2014/main" id="{C2ABC14C-3AF7-FF06-8706-6A7F4F07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55FCA03-0EBD-4F4C-97FD-21A00489FC1A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C38A4127-9C34-BEE1-230B-E63ADD998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Conservation of Angular Momentum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5EF7F116-F8BF-CDFC-A954-3173D42E36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199" y="1676400"/>
            <a:ext cx="8963891" cy="299804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en-US" dirty="0"/>
              <a:t>Similar to the linear case with                , we have conservation of linear </a:t>
            </a:r>
          </a:p>
          <a:p>
            <a:pPr marL="0" indent="0"/>
            <a:r>
              <a:rPr lang="en-US" altLang="en-US" dirty="0"/>
              <a:t>momentum (  ) when there is no net force acting on the system.</a:t>
            </a:r>
          </a:p>
          <a:p>
            <a:pPr marL="0" indent="0"/>
            <a:r>
              <a:rPr lang="en-US" altLang="en-US" dirty="0"/>
              <a:t>In angular case with                , we have conservation of angular momentum (   )</a:t>
            </a:r>
          </a:p>
          <a:p>
            <a:pPr marL="0" indent="0"/>
            <a:r>
              <a:rPr lang="en-US" altLang="en-US" dirty="0"/>
              <a:t>when there is no net torque acting on the system.</a:t>
            </a:r>
          </a:p>
        </p:txBody>
      </p:sp>
      <p:sp>
        <p:nvSpPr>
          <p:cNvPr id="66565" name="Slide Number Placeholder 1">
            <a:extLst>
              <a:ext uri="{FF2B5EF4-FFF2-40B4-BE49-F238E27FC236}">
                <a16:creationId xmlns:a16="http://schemas.microsoft.com/office/drawing/2014/main" id="{FB1701C2-14E2-BE10-FE85-3CC02A8C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EE041DB-D105-414E-9A76-B126C99E0B1B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graphicFrame>
        <p:nvGraphicFramePr>
          <p:cNvPr id="66566" name="Object 1">
            <a:extLst>
              <a:ext uri="{FF2B5EF4-FFF2-40B4-BE49-F238E27FC236}">
                <a16:creationId xmlns:a16="http://schemas.microsoft.com/office/drawing/2014/main" id="{DC91B3F4-78ED-450C-80F1-5E386B3CC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2719" y="3048000"/>
          <a:ext cx="1035194" cy="69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W="583947" imgH="393529" progId="Equation.3">
                  <p:embed/>
                </p:oleObj>
              </mc:Choice>
              <mc:Fallback>
                <p:oleObj name="方程式" r:id="rId2" imgW="583947" imgH="393529" progId="Equation.3">
                  <p:embed/>
                  <p:pic>
                    <p:nvPicPr>
                      <p:cNvPr id="66566" name="Object 1">
                        <a:extLst>
                          <a:ext uri="{FF2B5EF4-FFF2-40B4-BE49-F238E27FC236}">
                            <a16:creationId xmlns:a16="http://schemas.microsoft.com/office/drawing/2014/main" id="{DC91B3F4-78ED-450C-80F1-5E386B3CC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2719" y="3048000"/>
                        <a:ext cx="1035194" cy="69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7" name="Object 2">
            <a:extLst>
              <a:ext uri="{FF2B5EF4-FFF2-40B4-BE49-F238E27FC236}">
                <a16:creationId xmlns:a16="http://schemas.microsoft.com/office/drawing/2014/main" id="{495137C8-140A-37E1-2DB6-ACF423E55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1273" y="1498509"/>
          <a:ext cx="1086312" cy="716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596641" imgH="393529" progId="Equation.3">
                  <p:embed/>
                </p:oleObj>
              </mc:Choice>
              <mc:Fallback>
                <p:oleObj name="方程式" r:id="rId4" imgW="596641" imgH="393529" progId="Equation.3">
                  <p:embed/>
                  <p:pic>
                    <p:nvPicPr>
                      <p:cNvPr id="66567" name="Object 2">
                        <a:extLst>
                          <a:ext uri="{FF2B5EF4-FFF2-40B4-BE49-F238E27FC236}">
                            <a16:creationId xmlns:a16="http://schemas.microsoft.com/office/drawing/2014/main" id="{495137C8-140A-37E1-2DB6-ACF423E55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273" y="1498509"/>
                        <a:ext cx="1086312" cy="716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3">
            <a:extLst>
              <a:ext uri="{FF2B5EF4-FFF2-40B4-BE49-F238E27FC236}">
                <a16:creationId xmlns:a16="http://schemas.microsoft.com/office/drawing/2014/main" id="{744E2C8F-C5C0-B9A9-CB2F-BD15456872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2006" y="2532409"/>
          <a:ext cx="24606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52268" imgH="203024" progId="Equation.3">
                  <p:embed/>
                </p:oleObj>
              </mc:Choice>
              <mc:Fallback>
                <p:oleObj name="方程式" r:id="rId6" imgW="152268" imgH="203024" progId="Equation.3">
                  <p:embed/>
                  <p:pic>
                    <p:nvPicPr>
                      <p:cNvPr id="66568" name="Object 3">
                        <a:extLst>
                          <a:ext uri="{FF2B5EF4-FFF2-40B4-BE49-F238E27FC236}">
                            <a16:creationId xmlns:a16="http://schemas.microsoft.com/office/drawing/2014/main" id="{744E2C8F-C5C0-B9A9-CB2F-BD15456872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2006" y="2532409"/>
                        <a:ext cx="24606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4">
            <a:extLst>
              <a:ext uri="{FF2B5EF4-FFF2-40B4-BE49-F238E27FC236}">
                <a16:creationId xmlns:a16="http://schemas.microsoft.com/office/drawing/2014/main" id="{221E72BB-4C4D-758B-25EF-5228CFC286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3640347"/>
          <a:ext cx="2254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139639" imgH="203112" progId="Equation.3">
                  <p:embed/>
                </p:oleObj>
              </mc:Choice>
              <mc:Fallback>
                <p:oleObj name="方程式" r:id="rId8" imgW="139639" imgH="203112" progId="Equation.3">
                  <p:embed/>
                  <p:pic>
                    <p:nvPicPr>
                      <p:cNvPr id="66569" name="Object 4">
                        <a:extLst>
                          <a:ext uri="{FF2B5EF4-FFF2-40B4-BE49-F238E27FC236}">
                            <a16:creationId xmlns:a16="http://schemas.microsoft.com/office/drawing/2014/main" id="{221E72BB-4C4D-758B-25EF-5228CFC286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640347"/>
                        <a:ext cx="2254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0" name="TextBox 5">
            <a:extLst>
              <a:ext uri="{FF2B5EF4-FFF2-40B4-BE49-F238E27FC236}">
                <a16:creationId xmlns:a16="http://schemas.microsoft.com/office/drawing/2014/main" id="{A3E0DA72-F770-F2CC-A2E5-7A9721B94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129" y="5053729"/>
            <a:ext cx="83102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2400" dirty="0"/>
              <a:t>  is conserved if there is no net torque acting on the system.</a:t>
            </a:r>
          </a:p>
        </p:txBody>
      </p:sp>
      <p:graphicFrame>
        <p:nvGraphicFramePr>
          <p:cNvPr id="66571" name="Object 6">
            <a:extLst>
              <a:ext uri="{FF2B5EF4-FFF2-40B4-BE49-F238E27FC236}">
                <a16:creationId xmlns:a16="http://schemas.microsoft.com/office/drawing/2014/main" id="{7EF60F8A-31D3-BCB5-6A66-F0D461ED51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184" y="4912919"/>
          <a:ext cx="4318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0" imgW="139639" imgH="203112" progId="Equation.3">
                  <p:embed/>
                </p:oleObj>
              </mc:Choice>
              <mc:Fallback>
                <p:oleObj name="方程式" r:id="rId10" imgW="139639" imgH="203112" progId="Equation.3">
                  <p:embed/>
                  <p:pic>
                    <p:nvPicPr>
                      <p:cNvPr id="66571" name="Object 6">
                        <a:extLst>
                          <a:ext uri="{FF2B5EF4-FFF2-40B4-BE49-F238E27FC236}">
                            <a16:creationId xmlns:a16="http://schemas.microsoft.com/office/drawing/2014/main" id="{7EF60F8A-31D3-BCB5-6A66-F0D461ED51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84" y="4912919"/>
                        <a:ext cx="4318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Rectangle 7">
            <a:extLst>
              <a:ext uri="{FF2B5EF4-FFF2-40B4-BE49-F238E27FC236}">
                <a16:creationId xmlns:a16="http://schemas.microsoft.com/office/drawing/2014/main" id="{8D0A3F6F-9759-1CDB-2E06-12D7E58DC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7" y="4839539"/>
            <a:ext cx="9136639" cy="792162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>
            <a:extLst>
              <a:ext uri="{FF2B5EF4-FFF2-40B4-BE49-F238E27FC236}">
                <a16:creationId xmlns:a16="http://schemas.microsoft.com/office/drawing/2014/main" id="{872BD062-B1B6-DAA2-BD38-BAB9CD9DC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531" y="-18176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Conservation of Angular Momentum, </a:t>
            </a:r>
            <a:r>
              <a:rPr lang="en-US" altLang="en-US" dirty="0" err="1"/>
              <a:t>cont</a:t>
            </a:r>
            <a:endParaRPr lang="en-US" altLang="en-US" dirty="0"/>
          </a:p>
        </p:txBody>
      </p:sp>
      <p:sp>
        <p:nvSpPr>
          <p:cNvPr id="67587" name="Rectangle 5">
            <a:extLst>
              <a:ext uri="{FF2B5EF4-FFF2-40B4-BE49-F238E27FC236}">
                <a16:creationId xmlns:a16="http://schemas.microsoft.com/office/drawing/2014/main" id="{2E7BFAA1-702D-E14E-D28C-2B389B3B3D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6403" y="1019911"/>
            <a:ext cx="10515600" cy="4351338"/>
          </a:xfrm>
        </p:spPr>
        <p:txBody>
          <a:bodyPr/>
          <a:lstStyle/>
          <a:p>
            <a:pPr marL="0" indent="0"/>
            <a:r>
              <a:rPr lang="en-US" altLang="en-US" dirty="0"/>
              <a:t>If the system is deformable such that the mass of the isolated system undergoes redistribution, the moment of inertia changes.</a:t>
            </a:r>
          </a:p>
          <a:p>
            <a:pPr lvl="1" eaLnBrk="1" hangingPunct="1"/>
            <a:r>
              <a:rPr lang="en-US" altLang="en-US" dirty="0"/>
              <a:t>The conservation of angular momentum requires a compensating change in the angular velocity.</a:t>
            </a:r>
          </a:p>
          <a:p>
            <a:pPr lvl="1" eaLnBrk="1" hangingPunct="1"/>
            <a:r>
              <a:rPr lang="en-US" altLang="en-US" dirty="0" err="1"/>
              <a:t>I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 err="1">
                <a:latin typeface="Symbol" panose="05050102010706020507" pitchFamily="18" charset="2"/>
              </a:rPr>
              <a:t>w</a:t>
            </a:r>
            <a:r>
              <a:rPr lang="en-US" altLang="en-US" baseline="-25000" dirty="0" err="1"/>
              <a:t>i</a:t>
            </a:r>
            <a:r>
              <a:rPr lang="en-US" altLang="en-US" dirty="0"/>
              <a:t>  = I</a:t>
            </a:r>
            <a:r>
              <a:rPr lang="en-US" altLang="en-US" baseline="-25000" dirty="0"/>
              <a:t>f</a:t>
            </a:r>
            <a:r>
              <a:rPr lang="en-US" altLang="en-US" dirty="0"/>
              <a:t> </a:t>
            </a:r>
            <a:r>
              <a:rPr lang="en-US" altLang="en-US" dirty="0" err="1">
                <a:latin typeface="Symbol" panose="05050102010706020507" pitchFamily="18" charset="2"/>
              </a:rPr>
              <a:t>w</a:t>
            </a:r>
            <a:r>
              <a:rPr lang="en-US" altLang="en-US" baseline="-25000" dirty="0" err="1"/>
              <a:t>f</a:t>
            </a:r>
            <a:r>
              <a:rPr lang="en-US" altLang="en-US" dirty="0"/>
              <a:t>  = constant</a:t>
            </a:r>
          </a:p>
          <a:p>
            <a:pPr lvl="2" eaLnBrk="1" hangingPunct="1"/>
            <a:r>
              <a:rPr lang="en-US" altLang="en-US" dirty="0"/>
              <a:t>This holds for rotation about a fixed axis and for rotation about an axis through the center of mass of a moving system.</a:t>
            </a:r>
          </a:p>
          <a:p>
            <a:pPr lvl="2" eaLnBrk="1" hangingPunct="1"/>
            <a:r>
              <a:rPr lang="en-US" altLang="en-US" dirty="0"/>
              <a:t>The net torque must be zero in any case.</a:t>
            </a:r>
          </a:p>
        </p:txBody>
      </p:sp>
      <p:pic>
        <p:nvPicPr>
          <p:cNvPr id="352261" name="Picture 6">
            <a:extLst>
              <a:ext uri="{FF2B5EF4-FFF2-40B4-BE49-F238E27FC236}">
                <a16:creationId xmlns:a16="http://schemas.microsoft.com/office/drawing/2014/main" id="{74C4C480-0AF6-C979-385A-DB09DA64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589" y="4262439"/>
            <a:ext cx="14573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2262" name="Picture 7">
            <a:extLst>
              <a:ext uri="{FF2B5EF4-FFF2-40B4-BE49-F238E27FC236}">
                <a16:creationId xmlns:a16="http://schemas.microsoft.com/office/drawing/2014/main" id="{A4810C3F-56C3-5786-C10B-E418DD8BC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7914" y="5626101"/>
            <a:ext cx="19526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2263" name="Picture 8">
            <a:extLst>
              <a:ext uri="{FF2B5EF4-FFF2-40B4-BE49-F238E27FC236}">
                <a16:creationId xmlns:a16="http://schemas.microsoft.com/office/drawing/2014/main" id="{4C6E722C-E4B8-0553-3CFA-AF25E6D8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66139" y="4233864"/>
            <a:ext cx="14382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2264" name="Picture 9">
            <a:extLst>
              <a:ext uri="{FF2B5EF4-FFF2-40B4-BE49-F238E27FC236}">
                <a16:creationId xmlns:a16="http://schemas.microsoft.com/office/drawing/2014/main" id="{6767AA4B-7E83-188D-1B42-58396B78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1614" y="5653088"/>
            <a:ext cx="19145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3" name="Slide Number Placeholder 1">
            <a:extLst>
              <a:ext uri="{FF2B5EF4-FFF2-40B4-BE49-F238E27FC236}">
                <a16:creationId xmlns:a16="http://schemas.microsoft.com/office/drawing/2014/main" id="{84A10C11-A5F0-F00B-38C5-B080476B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7172AF4-8D50-496D-BA1D-76A337FCBF7F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65C474F-430F-6B4C-EE7E-5D27EA5C8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Conservation Law Summary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5C1381E-6457-5E44-E983-E5B6850FD3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altLang="en-US" dirty="0"/>
              <a:t>For an isolated system -</a:t>
            </a:r>
          </a:p>
          <a:p>
            <a:pPr marL="0" indent="0">
              <a:buNone/>
            </a:pPr>
            <a:r>
              <a:rPr lang="en-US" altLang="en-US" dirty="0"/>
              <a:t>(1) Conservation of Energy: </a:t>
            </a:r>
          </a:p>
          <a:p>
            <a:pPr lvl="1" eaLnBrk="1" hangingPunct="1"/>
            <a:r>
              <a:rPr lang="en-US" altLang="en-US" i="1" dirty="0"/>
              <a:t>E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 = </a:t>
            </a:r>
            <a:r>
              <a:rPr lang="en-US" altLang="en-US" i="1" dirty="0"/>
              <a:t>E</a:t>
            </a:r>
            <a:r>
              <a:rPr lang="en-US" altLang="en-US" i="1" baseline="-25000" dirty="0"/>
              <a:t>f</a:t>
            </a:r>
          </a:p>
          <a:p>
            <a:pPr lvl="1" eaLnBrk="1" hangingPunct="1"/>
            <a:r>
              <a:rPr lang="en-US" altLang="en-US" dirty="0"/>
              <a:t>If there is no energy transfers across the system boundary</a:t>
            </a:r>
          </a:p>
          <a:p>
            <a:pPr lvl="2" eaLnBrk="1" hangingPunct="1"/>
            <a:endParaRPr lang="en-US" altLang="en-US" i="1" baseline="-25000" dirty="0"/>
          </a:p>
          <a:p>
            <a:pPr marL="0" indent="0">
              <a:buNone/>
            </a:pPr>
            <a:r>
              <a:rPr lang="en-US" altLang="en-US" dirty="0"/>
              <a:t>(2) Conservation of Linear Momentum: </a:t>
            </a:r>
          </a:p>
          <a:p>
            <a:pPr lvl="1" eaLnBrk="1" hangingPunct="1"/>
            <a:r>
              <a:rPr lang="en-US" altLang="en-US" b="1" dirty="0"/>
              <a:t> </a:t>
            </a:r>
          </a:p>
          <a:p>
            <a:pPr lvl="1" eaLnBrk="1" hangingPunct="1"/>
            <a:r>
              <a:rPr lang="en-US" altLang="en-US" dirty="0"/>
              <a:t>If the net external force on the system is zero </a:t>
            </a:r>
            <a:endParaRPr lang="en-US" altLang="en-US" i="1" baseline="-25000" dirty="0"/>
          </a:p>
          <a:p>
            <a:pPr marL="0" indent="0">
              <a:buNone/>
            </a:pPr>
            <a:r>
              <a:rPr lang="en-US" altLang="en-US" dirty="0"/>
              <a:t>(3) Conservation of Angular Momentum:</a:t>
            </a:r>
          </a:p>
          <a:p>
            <a:pPr lvl="1" eaLnBrk="1" hangingPunct="1"/>
            <a:r>
              <a:rPr lang="en-US" altLang="en-US" b="1" dirty="0"/>
              <a:t> </a:t>
            </a:r>
          </a:p>
          <a:p>
            <a:pPr lvl="1" eaLnBrk="1" hangingPunct="1"/>
            <a:r>
              <a:rPr lang="en-US" altLang="en-US" dirty="0"/>
              <a:t>If the net external torque on the system is zero</a:t>
            </a:r>
          </a:p>
        </p:txBody>
      </p:sp>
      <p:graphicFrame>
        <p:nvGraphicFramePr>
          <p:cNvPr id="68612" name="Object 1024">
            <a:extLst>
              <a:ext uri="{FF2B5EF4-FFF2-40B4-BE49-F238E27FC236}">
                <a16:creationId xmlns:a16="http://schemas.microsoft.com/office/drawing/2014/main" id="{52E8A730-BCB2-1390-FC8B-053E951F80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8111" y="4001294"/>
          <a:ext cx="1023851" cy="46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83693" imgH="266469" progId="Equation.DSMT4">
                  <p:embed/>
                </p:oleObj>
              </mc:Choice>
              <mc:Fallback>
                <p:oleObj name="Equation" r:id="rId2" imgW="583693" imgH="266469" progId="Equation.DSMT4">
                  <p:embed/>
                  <p:pic>
                    <p:nvPicPr>
                      <p:cNvPr id="68612" name="Object 1024">
                        <a:extLst>
                          <a:ext uri="{FF2B5EF4-FFF2-40B4-BE49-F238E27FC236}">
                            <a16:creationId xmlns:a16="http://schemas.microsoft.com/office/drawing/2014/main" id="{52E8A730-BCB2-1390-FC8B-053E951F80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111" y="4001294"/>
                        <a:ext cx="1023851" cy="4668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1025">
            <a:extLst>
              <a:ext uri="{FF2B5EF4-FFF2-40B4-BE49-F238E27FC236}">
                <a16:creationId xmlns:a16="http://schemas.microsoft.com/office/drawing/2014/main" id="{D5096F10-BEC9-6EFA-030B-7E7022E79E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8112" y="5171763"/>
          <a:ext cx="1023850" cy="533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47" imgH="304668" progId="Equation.DSMT4">
                  <p:embed/>
                </p:oleObj>
              </mc:Choice>
              <mc:Fallback>
                <p:oleObj name="Equation" r:id="rId4" imgW="583947" imgH="304668" progId="Equation.DSMT4">
                  <p:embed/>
                  <p:pic>
                    <p:nvPicPr>
                      <p:cNvPr id="68613" name="Object 1025">
                        <a:extLst>
                          <a:ext uri="{FF2B5EF4-FFF2-40B4-BE49-F238E27FC236}">
                            <a16:creationId xmlns:a16="http://schemas.microsoft.com/office/drawing/2014/main" id="{D5096F10-BEC9-6EFA-030B-7E7022E79E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112" y="5171763"/>
                        <a:ext cx="1023850" cy="5332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Slide Number Placeholder 1">
            <a:extLst>
              <a:ext uri="{FF2B5EF4-FFF2-40B4-BE49-F238E27FC236}">
                <a16:creationId xmlns:a16="http://schemas.microsoft.com/office/drawing/2014/main" id="{75034047-5DCA-DE89-EBFC-070DDEAC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8CE765A-29AC-45F6-AC9D-3CC5A62352A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6" descr="1111">
            <a:extLst>
              <a:ext uri="{FF2B5EF4-FFF2-40B4-BE49-F238E27FC236}">
                <a16:creationId xmlns:a16="http://schemas.microsoft.com/office/drawing/2014/main" id="{3B5BA408-4EB3-4812-AF57-D07A59C1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1177925"/>
            <a:ext cx="2303462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6356" name="Picture 6">
            <a:extLst>
              <a:ext uri="{FF2B5EF4-FFF2-40B4-BE49-F238E27FC236}">
                <a16:creationId xmlns:a16="http://schemas.microsoft.com/office/drawing/2014/main" id="{098B3442-9DE9-D574-03FE-1A7489F73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738" y="849313"/>
            <a:ext cx="4468812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57" name="Picture 7">
            <a:extLst>
              <a:ext uri="{FF2B5EF4-FFF2-40B4-BE49-F238E27FC236}">
                <a16:creationId xmlns:a16="http://schemas.microsoft.com/office/drawing/2014/main" id="{5802E284-359C-BDEE-7B7F-522DFFA2F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2739" y="1262063"/>
            <a:ext cx="5983287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58" name="Picture 8">
            <a:extLst>
              <a:ext uri="{FF2B5EF4-FFF2-40B4-BE49-F238E27FC236}">
                <a16:creationId xmlns:a16="http://schemas.microsoft.com/office/drawing/2014/main" id="{AE7B4B6A-C0C3-041C-F10C-56353942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5776" y="2703513"/>
            <a:ext cx="231616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59" name="Picture 9">
            <a:extLst>
              <a:ext uri="{FF2B5EF4-FFF2-40B4-BE49-F238E27FC236}">
                <a16:creationId xmlns:a16="http://schemas.microsoft.com/office/drawing/2014/main" id="{B2F8A595-308B-C448-AFD4-C4CCD2495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46589" y="2692401"/>
            <a:ext cx="2339975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60" name="Picture 10">
            <a:extLst>
              <a:ext uri="{FF2B5EF4-FFF2-40B4-BE49-F238E27FC236}">
                <a16:creationId xmlns:a16="http://schemas.microsoft.com/office/drawing/2014/main" id="{2BD43E79-D159-AEB6-C403-39740A73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65464" y="3157538"/>
            <a:ext cx="3070225" cy="131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61" name="Picture 11">
            <a:extLst>
              <a:ext uri="{FF2B5EF4-FFF2-40B4-BE49-F238E27FC236}">
                <a16:creationId xmlns:a16="http://schemas.microsoft.com/office/drawing/2014/main" id="{88FFE203-C88C-A2CC-C69E-02FC55B8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65464" y="4464051"/>
            <a:ext cx="5781675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62" name="Picture 12">
            <a:extLst>
              <a:ext uri="{FF2B5EF4-FFF2-40B4-BE49-F238E27FC236}">
                <a16:creationId xmlns:a16="http://schemas.microsoft.com/office/drawing/2014/main" id="{28476764-5C98-DEA4-101A-F45ABCF4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82738" y="5157789"/>
            <a:ext cx="8826500" cy="4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6363" name="Picture 13">
            <a:extLst>
              <a:ext uri="{FF2B5EF4-FFF2-40B4-BE49-F238E27FC236}">
                <a16:creationId xmlns:a16="http://schemas.microsoft.com/office/drawing/2014/main" id="{59C4A92E-0186-8216-5C24-C54731CC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33713" y="5656264"/>
            <a:ext cx="453231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644" name="Slide Number Placeholder 1">
            <a:extLst>
              <a:ext uri="{FF2B5EF4-FFF2-40B4-BE49-F238E27FC236}">
                <a16:creationId xmlns:a16="http://schemas.microsoft.com/office/drawing/2014/main" id="{983DBEE4-AA49-1456-466A-59E28F8B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F118038-5232-4037-89A6-5E218F35BF0D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3">
            <a:extLst>
              <a:ext uri="{FF2B5EF4-FFF2-40B4-BE49-F238E27FC236}">
                <a16:creationId xmlns:a16="http://schemas.microsoft.com/office/drawing/2014/main" id="{50E7EE91-0696-FA97-FC1B-7C8E4ACA2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Section  11.4</a:t>
            </a:r>
          </a:p>
        </p:txBody>
      </p:sp>
      <p:pic>
        <p:nvPicPr>
          <p:cNvPr id="357379" name="Picture 1">
            <a:extLst>
              <a:ext uri="{FF2B5EF4-FFF2-40B4-BE49-F238E27FC236}">
                <a16:creationId xmlns:a16="http://schemas.microsoft.com/office/drawing/2014/main" id="{77E50B1D-4D15-0925-63F0-1F0653F7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8464" y="896939"/>
            <a:ext cx="508952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7380" name="Picture 2">
            <a:extLst>
              <a:ext uri="{FF2B5EF4-FFF2-40B4-BE49-F238E27FC236}">
                <a16:creationId xmlns:a16="http://schemas.microsoft.com/office/drawing/2014/main" id="{B506455B-37A7-4E75-A78B-2399A4F77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3863" y="1319214"/>
            <a:ext cx="4991100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7381" name="Picture 3">
            <a:extLst>
              <a:ext uri="{FF2B5EF4-FFF2-40B4-BE49-F238E27FC236}">
                <a16:creationId xmlns:a16="http://schemas.microsoft.com/office/drawing/2014/main" id="{1590EBD2-7EC7-C12F-5B27-634B315A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67663" y="788988"/>
            <a:ext cx="26035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6" name="TextBox 3">
            <a:extLst>
              <a:ext uri="{FF2B5EF4-FFF2-40B4-BE49-F238E27FC236}">
                <a16:creationId xmlns:a16="http://schemas.microsoft.com/office/drawing/2014/main" id="{6DA06763-C5BD-3C32-A007-962800C15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3724275"/>
            <a:ext cx="3711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Conservation of linear momentum:</a:t>
            </a:r>
          </a:p>
        </p:txBody>
      </p:sp>
      <p:sp>
        <p:nvSpPr>
          <p:cNvPr id="15367" name="TextBox 4">
            <a:extLst>
              <a:ext uri="{FF2B5EF4-FFF2-40B4-BE49-F238E27FC236}">
                <a16:creationId xmlns:a16="http://schemas.microsoft.com/office/drawing/2014/main" id="{FD09C203-079A-0A57-B0F6-0A6BFF4A0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76" y="4486275"/>
            <a:ext cx="391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Conservation of angular momentum:</a:t>
            </a:r>
          </a:p>
        </p:txBody>
      </p:sp>
      <p:sp>
        <p:nvSpPr>
          <p:cNvPr id="15368" name="TextBox 20">
            <a:extLst>
              <a:ext uri="{FF2B5EF4-FFF2-40B4-BE49-F238E27FC236}">
                <a16:creationId xmlns:a16="http://schemas.microsoft.com/office/drawing/2014/main" id="{236E368E-15E2-27FB-03E5-67AA3D344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5229225"/>
            <a:ext cx="2633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/>
              <a:t>Conservation of energy:</a:t>
            </a:r>
          </a:p>
        </p:txBody>
      </p:sp>
      <p:sp>
        <p:nvSpPr>
          <p:cNvPr id="70665" name="Right Arrow 5">
            <a:extLst>
              <a:ext uri="{FF2B5EF4-FFF2-40B4-BE49-F238E27FC236}">
                <a16:creationId xmlns:a16="http://schemas.microsoft.com/office/drawing/2014/main" id="{C9CA8E74-438C-04D3-E825-A4907DBA8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6" y="4138614"/>
            <a:ext cx="512763" cy="301625"/>
          </a:xfrm>
          <a:prstGeom prst="rightArrow">
            <a:avLst>
              <a:gd name="adj1" fmla="val 50000"/>
              <a:gd name="adj2" fmla="val 498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15370" name="Right Arrow 22">
            <a:extLst>
              <a:ext uri="{FF2B5EF4-FFF2-40B4-BE49-F238E27FC236}">
                <a16:creationId xmlns:a16="http://schemas.microsoft.com/office/drawing/2014/main" id="{CAD2C14C-5569-4E7E-5013-AEA14F88F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4953001"/>
            <a:ext cx="476250" cy="301625"/>
          </a:xfrm>
          <a:prstGeom prst="rightArrow">
            <a:avLst>
              <a:gd name="adj1" fmla="val 50000"/>
              <a:gd name="adj2" fmla="val 50175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15371" name="Right Arrow 23">
            <a:extLst>
              <a:ext uri="{FF2B5EF4-FFF2-40B4-BE49-F238E27FC236}">
                <a16:creationId xmlns:a16="http://schemas.microsoft.com/office/drawing/2014/main" id="{31D89B8F-EFE7-49A8-5B8D-0C64C6290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6" y="6145214"/>
            <a:ext cx="485775" cy="301625"/>
          </a:xfrm>
          <a:prstGeom prst="rightArrow">
            <a:avLst>
              <a:gd name="adj1" fmla="val 50000"/>
              <a:gd name="adj2" fmla="val 4984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70668" name="Slide Number Placeholder 1">
            <a:extLst>
              <a:ext uri="{FF2B5EF4-FFF2-40B4-BE49-F238E27FC236}">
                <a16:creationId xmlns:a16="http://schemas.microsoft.com/office/drawing/2014/main" id="{B7282821-46EA-EF3B-176B-185D99B8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640CF6B6-2C87-4389-8191-F74AFD92C04F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pic>
        <p:nvPicPr>
          <p:cNvPr id="15373" name="Picture 19">
            <a:extLst>
              <a:ext uri="{FF2B5EF4-FFF2-40B4-BE49-F238E27FC236}">
                <a16:creationId xmlns:a16="http://schemas.microsoft.com/office/drawing/2014/main" id="{CEC8402F-AE95-5FDD-3FCF-B97FB8E6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4114801"/>
            <a:ext cx="25050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70" name="Picture 20">
            <a:extLst>
              <a:ext uri="{FF2B5EF4-FFF2-40B4-BE49-F238E27FC236}">
                <a16:creationId xmlns:a16="http://schemas.microsoft.com/office/drawing/2014/main" id="{DDF4D32C-A64A-D32C-8C2C-715ACCA9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4113214"/>
            <a:ext cx="30289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5" name="Picture 21">
            <a:extLst>
              <a:ext uri="{FF2B5EF4-FFF2-40B4-BE49-F238E27FC236}">
                <a16:creationId xmlns:a16="http://schemas.microsoft.com/office/drawing/2014/main" id="{7A8458BF-8D61-D17B-8179-6BFD3EB3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4" y="4919663"/>
            <a:ext cx="2962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6" name="Picture 22">
            <a:extLst>
              <a:ext uri="{FF2B5EF4-FFF2-40B4-BE49-F238E27FC236}">
                <a16:creationId xmlns:a16="http://schemas.microsoft.com/office/drawing/2014/main" id="{459A5C5E-51B5-2590-4E9E-7823CF4A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930775"/>
            <a:ext cx="31051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7" name="Picture 23">
            <a:extLst>
              <a:ext uri="{FF2B5EF4-FFF2-40B4-BE49-F238E27FC236}">
                <a16:creationId xmlns:a16="http://schemas.microsoft.com/office/drawing/2014/main" id="{8D355333-4025-7122-239C-F9338122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4" y="5654675"/>
            <a:ext cx="42576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78" name="Picture 24">
            <a:extLst>
              <a:ext uri="{FF2B5EF4-FFF2-40B4-BE49-F238E27FC236}">
                <a16:creationId xmlns:a16="http://schemas.microsoft.com/office/drawing/2014/main" id="{269FC35D-8EBE-24AD-FB49-631EC884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6134101"/>
            <a:ext cx="49720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/>
      <p:bldP spid="15367" grpId="0"/>
      <p:bldP spid="15368" grpId="0"/>
      <p:bldP spid="15370" grpId="0" animBg="1"/>
      <p:bldP spid="1537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1">
            <a:extLst>
              <a:ext uri="{FF2B5EF4-FFF2-40B4-BE49-F238E27FC236}">
                <a16:creationId xmlns:a16="http://schemas.microsoft.com/office/drawing/2014/main" id="{B910851A-5B8D-B9E1-05F0-7884086F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4314510A-E777-40C3-BF69-8DDC8E0E6CCA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pic>
        <p:nvPicPr>
          <p:cNvPr id="71684" name="Picture 20">
            <a:extLst>
              <a:ext uri="{FF2B5EF4-FFF2-40B4-BE49-F238E27FC236}">
                <a16:creationId xmlns:a16="http://schemas.microsoft.com/office/drawing/2014/main" id="{F9726CD6-61FE-7105-9101-C0DD8EC1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836614"/>
            <a:ext cx="30289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5" name="Picture 22">
            <a:extLst>
              <a:ext uri="{FF2B5EF4-FFF2-40B4-BE49-F238E27FC236}">
                <a16:creationId xmlns:a16="http://schemas.microsoft.com/office/drawing/2014/main" id="{617C3402-3C32-D6FC-9912-9499D12B9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836613"/>
            <a:ext cx="31051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6" name="Picture 24">
            <a:extLst>
              <a:ext uri="{FF2B5EF4-FFF2-40B4-BE49-F238E27FC236}">
                <a16:creationId xmlns:a16="http://schemas.microsoft.com/office/drawing/2014/main" id="{30B99CB1-C36F-B27E-48DD-C2FF7C4D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309689"/>
            <a:ext cx="49720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6">
            <a:extLst>
              <a:ext uri="{FF2B5EF4-FFF2-40B4-BE49-F238E27FC236}">
                <a16:creationId xmlns:a16="http://schemas.microsoft.com/office/drawing/2014/main" id="{4FC9463C-4D1D-01D8-B430-56BD71B2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979614"/>
            <a:ext cx="6324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7">
            <a:extLst>
              <a:ext uri="{FF2B5EF4-FFF2-40B4-BE49-F238E27FC236}">
                <a16:creationId xmlns:a16="http://schemas.microsoft.com/office/drawing/2014/main" id="{2561C197-0D17-E3C4-6E7E-998912F1D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933826"/>
            <a:ext cx="45720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8">
            <a:extLst>
              <a:ext uri="{FF2B5EF4-FFF2-40B4-BE49-F238E27FC236}">
                <a16:creationId xmlns:a16="http://schemas.microsoft.com/office/drawing/2014/main" id="{5E67E1A6-7415-A6CC-79A2-BC0C143AA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5225"/>
            <a:ext cx="19050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9">
            <a:extLst>
              <a:ext uri="{FF2B5EF4-FFF2-40B4-BE49-F238E27FC236}">
                <a16:creationId xmlns:a16="http://schemas.microsoft.com/office/drawing/2014/main" id="{687FF342-3F10-05C5-0846-CD74BC35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2892426"/>
            <a:ext cx="22860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5" name="Picture 10">
            <a:extLst>
              <a:ext uri="{FF2B5EF4-FFF2-40B4-BE49-F238E27FC236}">
                <a16:creationId xmlns:a16="http://schemas.microsoft.com/office/drawing/2014/main" id="{95B0880D-1278-AC37-2E58-F1D9A4DE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437063"/>
            <a:ext cx="48196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11">
            <a:extLst>
              <a:ext uri="{FF2B5EF4-FFF2-40B4-BE49-F238E27FC236}">
                <a16:creationId xmlns:a16="http://schemas.microsoft.com/office/drawing/2014/main" id="{3DD178B2-65E6-F9CC-40BC-3C343E99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13" y="5329239"/>
            <a:ext cx="37147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1">
            <a:extLst>
              <a:ext uri="{FF2B5EF4-FFF2-40B4-BE49-F238E27FC236}">
                <a16:creationId xmlns:a16="http://schemas.microsoft.com/office/drawing/2014/main" id="{226EBE33-A50B-DDC4-F288-86DC14562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02EF060F-2EBD-4B63-BF2F-D0A5D5457E84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pic>
        <p:nvPicPr>
          <p:cNvPr id="72708" name="Picture 7">
            <a:extLst>
              <a:ext uri="{FF2B5EF4-FFF2-40B4-BE49-F238E27FC236}">
                <a16:creationId xmlns:a16="http://schemas.microsoft.com/office/drawing/2014/main" id="{069BD022-2ABC-51E5-EC4E-86E656C1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908051"/>
            <a:ext cx="3671888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09" name="Picture 8">
            <a:extLst>
              <a:ext uri="{FF2B5EF4-FFF2-40B4-BE49-F238E27FC236}">
                <a16:creationId xmlns:a16="http://schemas.microsoft.com/office/drawing/2014/main" id="{3DAC481E-CBE9-37A3-4D85-15FA73737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857251"/>
            <a:ext cx="44767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9">
            <a:extLst>
              <a:ext uri="{FF2B5EF4-FFF2-40B4-BE49-F238E27FC236}">
                <a16:creationId xmlns:a16="http://schemas.microsoft.com/office/drawing/2014/main" id="{24A49E9D-E9A5-124B-6D5E-B0CCC14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955801"/>
            <a:ext cx="37719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10">
            <a:extLst>
              <a:ext uri="{FF2B5EF4-FFF2-40B4-BE49-F238E27FC236}">
                <a16:creationId xmlns:a16="http://schemas.microsoft.com/office/drawing/2014/main" id="{CA22B089-B91E-703A-8ECF-12458A98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1" y="2708275"/>
            <a:ext cx="842962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11">
            <a:extLst>
              <a:ext uri="{FF2B5EF4-FFF2-40B4-BE49-F238E27FC236}">
                <a16:creationId xmlns:a16="http://schemas.microsoft.com/office/drawing/2014/main" id="{B2F517FF-3F47-9B0F-F24A-F58DBFA3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3789363"/>
            <a:ext cx="60579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12">
            <a:extLst>
              <a:ext uri="{FF2B5EF4-FFF2-40B4-BE49-F238E27FC236}">
                <a16:creationId xmlns:a16="http://schemas.microsoft.com/office/drawing/2014/main" id="{80B01410-740B-0F81-3428-7EDFB441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1" y="4868864"/>
            <a:ext cx="73056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60637F64-CC79-3359-48D9-BBF1E391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C9525B45-110E-4505-B1CF-A970CBCE5D79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pic>
        <p:nvPicPr>
          <p:cNvPr id="73731" name="Picture 2">
            <a:extLst>
              <a:ext uri="{FF2B5EF4-FFF2-40B4-BE49-F238E27FC236}">
                <a16:creationId xmlns:a16="http://schemas.microsoft.com/office/drawing/2014/main" id="{771C272E-B7B0-8FE1-2D32-7180948E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9" y="1257300"/>
            <a:ext cx="879157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5FFF6BD3-E3AF-CAF3-3D78-70710CCA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74755" name="Slide Number Placeholder 1">
            <a:extLst>
              <a:ext uri="{FF2B5EF4-FFF2-40B4-BE49-F238E27FC236}">
                <a16:creationId xmlns:a16="http://schemas.microsoft.com/office/drawing/2014/main" id="{70FA8B85-11D1-C285-953C-6EE73842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CDE29264-3A2E-44F4-8556-0EE091109498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pic>
        <p:nvPicPr>
          <p:cNvPr id="360453" name="Picture 3">
            <a:extLst>
              <a:ext uri="{FF2B5EF4-FFF2-40B4-BE49-F238E27FC236}">
                <a16:creationId xmlns:a16="http://schemas.microsoft.com/office/drawing/2014/main" id="{D0113647-8E43-5068-73B5-05F79296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9889" y="1557339"/>
            <a:ext cx="20859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0454" name="Picture 2">
            <a:extLst>
              <a:ext uri="{FF2B5EF4-FFF2-40B4-BE49-F238E27FC236}">
                <a16:creationId xmlns:a16="http://schemas.microsoft.com/office/drawing/2014/main" id="{726C3CB4-7408-EC0C-64BA-85CD57F1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9889" y="1966914"/>
            <a:ext cx="87725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0455" name="Picture 2">
            <a:extLst>
              <a:ext uri="{FF2B5EF4-FFF2-40B4-BE49-F238E27FC236}">
                <a16:creationId xmlns:a16="http://schemas.microsoft.com/office/drawing/2014/main" id="{59A5404C-64B3-68AA-25E6-A47D1948A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9888" y="4665664"/>
            <a:ext cx="27813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0456" name="Picture 2">
            <a:extLst>
              <a:ext uri="{FF2B5EF4-FFF2-40B4-BE49-F238E27FC236}">
                <a16:creationId xmlns:a16="http://schemas.microsoft.com/office/drawing/2014/main" id="{6EB50EEE-3464-E3B7-EA6F-9270A5A2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39889" y="5075239"/>
            <a:ext cx="87725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B7164BCA-B1C2-65A7-D877-97FD1250C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838200"/>
            <a:ext cx="7543800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Rolling Object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BC27B57-213A-56CD-9FEE-4EDA49AE056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981200" y="4006851"/>
            <a:ext cx="8229600" cy="2124075"/>
          </a:xfrm>
        </p:spPr>
        <p:txBody>
          <a:bodyPr>
            <a:normAutofit fontScale="77500" lnSpcReduction="20000"/>
          </a:bodyPr>
          <a:lstStyle/>
          <a:p>
            <a:pPr marL="0" indent="0"/>
            <a:r>
              <a:rPr lang="en-US" altLang="en-US"/>
              <a:t>The red curve shows the path moved by a point on the rim of the object.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This path is called a </a:t>
            </a:r>
            <a:r>
              <a:rPr lang="en-US" altLang="en-US" sz="1600" b="1" i="1"/>
              <a:t>cycloid.</a:t>
            </a:r>
            <a:endParaRPr lang="en-US" altLang="en-US" sz="1600"/>
          </a:p>
          <a:p>
            <a:pPr marL="0" indent="0"/>
            <a:r>
              <a:rPr lang="en-US" altLang="en-US"/>
              <a:t>The green line shows the path of the center of mass of the object.</a:t>
            </a:r>
          </a:p>
          <a:p>
            <a:pPr marL="0" indent="0"/>
            <a:r>
              <a:rPr lang="en-US" altLang="en-US"/>
              <a:t>In pure rolling motion, an object rolls without slipping.</a:t>
            </a:r>
          </a:p>
          <a:p>
            <a:pPr marL="0" indent="0"/>
            <a:r>
              <a:rPr lang="en-US" altLang="en-US"/>
              <a:t>In such a case, there is a simple relationship between its rotational and translational motions.</a:t>
            </a:r>
          </a:p>
          <a:p>
            <a:pPr marL="0" indent="0"/>
            <a:endParaRPr lang="en-US" altLang="en-US"/>
          </a:p>
        </p:txBody>
      </p:sp>
      <p:pic>
        <p:nvPicPr>
          <p:cNvPr id="49157" name="Picture 6" descr="1023">
            <a:extLst>
              <a:ext uri="{FF2B5EF4-FFF2-40B4-BE49-F238E27FC236}">
                <a16:creationId xmlns:a16="http://schemas.microsoft.com/office/drawing/2014/main" id="{43B9C16F-2F77-72E7-7A77-BD9AD463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752601"/>
            <a:ext cx="737870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3D689891-AEF0-68E3-240E-367AA67B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75779" name="Slide Number Placeholder 1">
            <a:extLst>
              <a:ext uri="{FF2B5EF4-FFF2-40B4-BE49-F238E27FC236}">
                <a16:creationId xmlns:a16="http://schemas.microsoft.com/office/drawing/2014/main" id="{7A551139-434A-1A79-B2D3-60832B19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FFC3FE1-02AE-420C-86BC-08CC4E098A66}" type="slidenum">
              <a:rPr lang="en-US" altLang="en-US"/>
              <a:pPr>
                <a:lnSpc>
                  <a:spcPct val="100000"/>
                </a:lnSpc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75780" name="TextBox 3">
            <a:extLst>
              <a:ext uri="{FF2B5EF4-FFF2-40B4-BE49-F238E27FC236}">
                <a16:creationId xmlns:a16="http://schemas.microsoft.com/office/drawing/2014/main" id="{D6CEDC93-C2B2-C838-38C4-4C50A5E2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24600"/>
            <a:ext cx="1447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/>
              <a:t>Summary</a:t>
            </a:r>
          </a:p>
        </p:txBody>
      </p:sp>
      <p:pic>
        <p:nvPicPr>
          <p:cNvPr id="361477" name="Picture 2">
            <a:extLst>
              <a:ext uri="{FF2B5EF4-FFF2-40B4-BE49-F238E27FC236}">
                <a16:creationId xmlns:a16="http://schemas.microsoft.com/office/drawing/2014/main" id="{317C5646-A2FD-8660-4968-C86FC158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5126" y="1538288"/>
            <a:ext cx="3724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1478" name="Picture 2">
            <a:extLst>
              <a:ext uri="{FF2B5EF4-FFF2-40B4-BE49-F238E27FC236}">
                <a16:creationId xmlns:a16="http://schemas.microsoft.com/office/drawing/2014/main" id="{6A4A310D-A84F-1572-A1C9-6EC325F3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476" y="1952626"/>
            <a:ext cx="87725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>
            <a:extLst>
              <a:ext uri="{FF2B5EF4-FFF2-40B4-BE49-F238E27FC236}">
                <a16:creationId xmlns:a16="http://schemas.microsoft.com/office/drawing/2014/main" id="{A47C5A3F-685D-DD44-4646-AFAF3F9FBE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HK" sz="4400" dirty="0"/>
              <a:t>Static Equilibrium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74692-8AB5-E420-6783-A55BD4D6A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HK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690215F7-2F7F-356A-914A-CF22B406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Intended Learning Outcomes</a:t>
            </a:r>
          </a:p>
        </p:txBody>
      </p:sp>
      <p:sp>
        <p:nvSpPr>
          <p:cNvPr id="77827" name="Content Placeholder 2">
            <a:extLst>
              <a:ext uri="{FF2B5EF4-FFF2-40B4-BE49-F238E27FC236}">
                <a16:creationId xmlns:a16="http://schemas.microsoft.com/office/drawing/2014/main" id="{2CFD38A7-D607-78CC-608F-C8BB470C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HK"/>
              <a:t>To solve problems for a rigid body in static equilibrium</a:t>
            </a:r>
          </a:p>
          <a:p>
            <a:endParaRPr lang="en-US" altLang="zh-HK"/>
          </a:p>
        </p:txBody>
      </p:sp>
      <p:sp>
        <p:nvSpPr>
          <p:cNvPr id="77828" name="Slide Number Placeholder 1">
            <a:extLst>
              <a:ext uri="{FF2B5EF4-FFF2-40B4-BE49-F238E27FC236}">
                <a16:creationId xmlns:a16="http://schemas.microsoft.com/office/drawing/2014/main" id="{A1F71CC3-0667-08D1-1E25-3DC7C42C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F3C062A-4875-4DC0-BAF1-97287A9D99CB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32</a:t>
            </a:fld>
            <a:endParaRPr lang="en-US" altLang="zh-HK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544B8C28-5945-2710-D320-53ABB0412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/>
              <a:t>Static Equilibrium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FD5DF38-457A-B662-6236-B25976F8A2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zh-HK"/>
              <a:t>Equilibrium implies that the object moves with both constant velocity and constant angular velocity relative to an observer in an inertial reference frame.</a:t>
            </a:r>
          </a:p>
          <a:p>
            <a:pPr marL="0" indent="0"/>
            <a:r>
              <a:rPr lang="en-US" altLang="zh-HK"/>
              <a:t>In this course, we will deal with the special case in which both of these velocities are equal to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HK"/>
              <a:t>This is called </a:t>
            </a:r>
            <a:r>
              <a:rPr lang="en-US" altLang="zh-HK" i="1"/>
              <a:t>static equilibrium.</a:t>
            </a:r>
            <a:endParaRPr lang="en-US" altLang="zh-HK"/>
          </a:p>
          <a:p>
            <a:pPr marL="0" indent="0"/>
            <a:r>
              <a:rPr lang="en-US" altLang="zh-HK"/>
              <a:t>Static equilibrium is a common situation in engineering.</a:t>
            </a:r>
          </a:p>
          <a:p>
            <a:pPr marL="0" indent="0"/>
            <a:r>
              <a:rPr lang="en-US" altLang="zh-HK"/>
              <a:t>The principles involved are of particular interest to civil engineers, architects, and mechanical engineers.</a:t>
            </a:r>
          </a:p>
        </p:txBody>
      </p:sp>
      <p:sp>
        <p:nvSpPr>
          <p:cNvPr id="78853" name="Slide Number Placeholder 1">
            <a:extLst>
              <a:ext uri="{FF2B5EF4-FFF2-40B4-BE49-F238E27FC236}">
                <a16:creationId xmlns:a16="http://schemas.microsoft.com/office/drawing/2014/main" id="{DD71DE54-71C3-4018-5683-67BFE45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8AB96B56-3E41-493F-98D3-09942C90D49C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33</a:t>
            </a:fld>
            <a:endParaRPr lang="en-US" altLang="zh-HK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99DDF970-5F27-D09D-C4D7-E839358F3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/>
              <a:t>Conditions for Equilibrium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4223540-1493-A4D9-92AF-CFF03E65F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zh-HK" dirty="0"/>
              <a:t>The net external force on the object must equal zero.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HK" dirty="0">
                <a:latin typeface="Symbol" panose="05050102010706020507" pitchFamily="18" charset="2"/>
              </a:rPr>
              <a:t> </a:t>
            </a:r>
            <a:endParaRPr lang="en-US" altLang="zh-HK" dirty="0"/>
          </a:p>
          <a:p>
            <a:pPr marL="0" indent="0"/>
            <a:r>
              <a:rPr lang="en-US" altLang="zh-HK" dirty="0"/>
              <a:t>The net external torque on the object about any axis must be zero.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HK" dirty="0"/>
              <a:t> </a:t>
            </a:r>
          </a:p>
          <a:p>
            <a:pPr marL="0" indent="0"/>
            <a:r>
              <a:rPr lang="en-US" altLang="zh-HK" dirty="0"/>
              <a:t>These conditions describe the </a:t>
            </a:r>
            <a:r>
              <a:rPr lang="en-US" altLang="zh-HK" b="1" dirty="0"/>
              <a:t>rigid object in equilibrium analysis model.</a:t>
            </a:r>
          </a:p>
        </p:txBody>
      </p:sp>
      <p:graphicFrame>
        <p:nvGraphicFramePr>
          <p:cNvPr id="79876" name="Object 4">
            <a:extLst>
              <a:ext uri="{FF2B5EF4-FFF2-40B4-BE49-F238E27FC236}">
                <a16:creationId xmlns:a16="http://schemas.microsoft.com/office/drawing/2014/main" id="{5892D4FD-E233-AEAD-E466-63AC34B7B2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8417" y="2278857"/>
          <a:ext cx="103981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531" imgH="317362" progId="Equation.DSMT4">
                  <p:embed/>
                </p:oleObj>
              </mc:Choice>
              <mc:Fallback>
                <p:oleObj name="Equation" r:id="rId2" imgW="850531" imgH="317362" progId="Equation.DSMT4">
                  <p:embed/>
                  <p:pic>
                    <p:nvPicPr>
                      <p:cNvPr id="79876" name="Object 4">
                        <a:extLst>
                          <a:ext uri="{FF2B5EF4-FFF2-40B4-BE49-F238E27FC236}">
                            <a16:creationId xmlns:a16="http://schemas.microsoft.com/office/drawing/2014/main" id="{5892D4FD-E233-AEAD-E466-63AC34B7B2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417" y="2278857"/>
                        <a:ext cx="103981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7" name="Object 5">
            <a:extLst>
              <a:ext uri="{FF2B5EF4-FFF2-40B4-BE49-F238E27FC236}">
                <a16:creationId xmlns:a16="http://schemas.microsoft.com/office/drawing/2014/main" id="{7355332C-8FD1-C744-D98E-7B54664616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4795" y="3244850"/>
          <a:ext cx="9763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7836" imgH="304668" progId="Equation.DSMT4">
                  <p:embed/>
                </p:oleObj>
              </mc:Choice>
              <mc:Fallback>
                <p:oleObj name="Equation" r:id="rId4" imgW="837836" imgH="304668" progId="Equation.DSMT4">
                  <p:embed/>
                  <p:pic>
                    <p:nvPicPr>
                      <p:cNvPr id="79877" name="Object 5">
                        <a:extLst>
                          <a:ext uri="{FF2B5EF4-FFF2-40B4-BE49-F238E27FC236}">
                            <a16:creationId xmlns:a16="http://schemas.microsoft.com/office/drawing/2014/main" id="{7355332C-8FD1-C744-D98E-7B54664616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795" y="3244850"/>
                        <a:ext cx="9763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9" name="Slide Number Placeholder 1">
            <a:extLst>
              <a:ext uri="{FF2B5EF4-FFF2-40B4-BE49-F238E27FC236}">
                <a16:creationId xmlns:a16="http://schemas.microsoft.com/office/drawing/2014/main" id="{2B5C798F-6941-DBA7-4989-51181D8B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D3731A81-95AB-49C9-B84D-B6E147499597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34</a:t>
            </a:fld>
            <a:endParaRPr lang="en-US" altLang="zh-HK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>
            <a:extLst>
              <a:ext uri="{FF2B5EF4-FFF2-40B4-BE49-F238E27FC236}">
                <a16:creationId xmlns:a16="http://schemas.microsoft.com/office/drawing/2014/main" id="{B8670A57-2DB4-E677-96DF-59BF74FAA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HK"/>
              <a:t>Equilibrium Equations</a:t>
            </a:r>
          </a:p>
        </p:txBody>
      </p:sp>
      <p:sp>
        <p:nvSpPr>
          <p:cNvPr id="80899" name="Rectangle 5">
            <a:extLst>
              <a:ext uri="{FF2B5EF4-FFF2-40B4-BE49-F238E27FC236}">
                <a16:creationId xmlns:a16="http://schemas.microsoft.com/office/drawing/2014/main" id="{4253671F-52A7-C0FF-1FA0-CE34A0C403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zh-HK"/>
              <a:t>We will restrict the applications to situations in which all the forces lie in the xy plane.</a:t>
            </a:r>
          </a:p>
          <a:p>
            <a:pPr lvl="1" eaLnBrk="1" hangingPunct="1"/>
            <a:r>
              <a:rPr lang="en-US" altLang="zh-HK"/>
              <a:t>These are called coplanar forces since they lie in the same plane.</a:t>
            </a:r>
          </a:p>
          <a:p>
            <a:pPr lvl="1" eaLnBrk="1" hangingPunct="1"/>
            <a:r>
              <a:rPr lang="en-US" altLang="zh-HK"/>
              <a:t>This restriction results in three scalar equations.</a:t>
            </a:r>
          </a:p>
          <a:p>
            <a:pPr marL="0" indent="0"/>
            <a:r>
              <a:rPr lang="en-US" altLang="zh-HK"/>
              <a:t>There are three resulting equations:</a:t>
            </a:r>
          </a:p>
          <a:p>
            <a:pPr lvl="1" eaLnBrk="1" hangingPunct="1"/>
            <a:r>
              <a:rPr lang="en-US" altLang="zh-HK">
                <a:latin typeface="Symbol" panose="05050102010706020507" pitchFamily="18" charset="2"/>
              </a:rPr>
              <a:t>S</a:t>
            </a:r>
            <a:r>
              <a:rPr lang="en-US" altLang="zh-HK"/>
              <a:t>F</a:t>
            </a:r>
            <a:r>
              <a:rPr lang="en-US" altLang="zh-HK" baseline="-25000"/>
              <a:t>x</a:t>
            </a:r>
            <a:r>
              <a:rPr lang="en-US" altLang="zh-HK"/>
              <a:t> = 0</a:t>
            </a:r>
          </a:p>
          <a:p>
            <a:pPr lvl="1" eaLnBrk="1" hangingPunct="1"/>
            <a:r>
              <a:rPr lang="en-US" altLang="zh-HK">
                <a:latin typeface="Symbol" panose="05050102010706020507" pitchFamily="18" charset="2"/>
              </a:rPr>
              <a:t>S</a:t>
            </a:r>
            <a:r>
              <a:rPr lang="en-US" altLang="zh-HK"/>
              <a:t>F</a:t>
            </a:r>
            <a:r>
              <a:rPr lang="en-US" altLang="zh-HK" baseline="-25000"/>
              <a:t>y</a:t>
            </a:r>
            <a:r>
              <a:rPr lang="en-US" altLang="zh-HK"/>
              <a:t> = 0</a:t>
            </a:r>
          </a:p>
          <a:p>
            <a:pPr lvl="1" eaLnBrk="1" hangingPunct="1"/>
            <a:r>
              <a:rPr lang="en-US" altLang="zh-HK">
                <a:latin typeface="Symbol" panose="05050102010706020507" pitchFamily="18" charset="2"/>
              </a:rPr>
              <a:t>St</a:t>
            </a:r>
            <a:r>
              <a:rPr lang="en-US" altLang="zh-HK" baseline="-25000"/>
              <a:t>z</a:t>
            </a:r>
            <a:r>
              <a:rPr lang="en-US" altLang="zh-HK"/>
              <a:t> = 0</a:t>
            </a:r>
          </a:p>
          <a:p>
            <a:pPr lvl="2" eaLnBrk="1" hangingPunct="1"/>
            <a:r>
              <a:rPr lang="en-US" altLang="zh-HK"/>
              <a:t>The location of the axis for the torque equation is arbitrary.</a:t>
            </a:r>
          </a:p>
        </p:txBody>
      </p:sp>
      <p:sp>
        <p:nvSpPr>
          <p:cNvPr id="80901" name="Slide Number Placeholder 1">
            <a:extLst>
              <a:ext uri="{FF2B5EF4-FFF2-40B4-BE49-F238E27FC236}">
                <a16:creationId xmlns:a16="http://schemas.microsoft.com/office/drawing/2014/main" id="{35381EF6-5781-1BE6-4601-38E64850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154EDD7-8D56-4D88-ACD3-56807363461B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35</a:t>
            </a:fld>
            <a:endParaRPr lang="en-US" altLang="zh-HK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5AA5-6619-C9A9-25FB-7797AF4A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19FF-D7ED-619E-C869-EF6C2C9D4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74220-6E84-0113-CBE0-A528E7E4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08" y="0"/>
            <a:ext cx="9827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3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6">
            <a:extLst>
              <a:ext uri="{FF2B5EF4-FFF2-40B4-BE49-F238E27FC236}">
                <a16:creationId xmlns:a16="http://schemas.microsoft.com/office/drawing/2014/main" id="{71D96623-807D-4398-544F-B3253180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1158876"/>
            <a:ext cx="37020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4" name="Picture 11">
            <a:extLst>
              <a:ext uri="{FF2B5EF4-FFF2-40B4-BE49-F238E27FC236}">
                <a16:creationId xmlns:a16="http://schemas.microsoft.com/office/drawing/2014/main" id="{D858049A-A960-8DAD-5262-1B89C8F8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4" y="887413"/>
            <a:ext cx="49244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12">
            <a:extLst>
              <a:ext uri="{FF2B5EF4-FFF2-40B4-BE49-F238E27FC236}">
                <a16:creationId xmlns:a16="http://schemas.microsoft.com/office/drawing/2014/main" id="{EAC9C906-B24E-D01B-FBF0-45FC17DE5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3309938"/>
            <a:ext cx="188595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13">
            <a:extLst>
              <a:ext uri="{FF2B5EF4-FFF2-40B4-BE49-F238E27FC236}">
                <a16:creationId xmlns:a16="http://schemas.microsoft.com/office/drawing/2014/main" id="{C6066991-ABB3-1A34-7F9F-2DA01D56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3533775"/>
            <a:ext cx="30099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27" name="Picture 14">
            <a:extLst>
              <a:ext uri="{FF2B5EF4-FFF2-40B4-BE49-F238E27FC236}">
                <a16:creationId xmlns:a16="http://schemas.microsoft.com/office/drawing/2014/main" id="{8A26092D-BC3A-C9F2-92A8-92F56777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860801"/>
            <a:ext cx="52959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15">
            <a:extLst>
              <a:ext uri="{FF2B5EF4-FFF2-40B4-BE49-F238E27FC236}">
                <a16:creationId xmlns:a16="http://schemas.microsoft.com/office/drawing/2014/main" id="{E447E67F-900C-A4E3-4AEE-AD33626A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4173539"/>
            <a:ext cx="18383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16">
            <a:extLst>
              <a:ext uri="{FF2B5EF4-FFF2-40B4-BE49-F238E27FC236}">
                <a16:creationId xmlns:a16="http://schemas.microsoft.com/office/drawing/2014/main" id="{47ADBD35-9789-7482-B668-1BDD54E7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4103689"/>
            <a:ext cx="9525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7">
            <a:extLst>
              <a:ext uri="{FF2B5EF4-FFF2-40B4-BE49-F238E27FC236}">
                <a16:creationId xmlns:a16="http://schemas.microsoft.com/office/drawing/2014/main" id="{9C6EE7B0-68F6-559D-C3FF-C3F86D3B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4670425"/>
            <a:ext cx="88011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5" name="Right Arrow 3">
            <a:extLst>
              <a:ext uri="{FF2B5EF4-FFF2-40B4-BE49-F238E27FC236}">
                <a16:creationId xmlns:a16="http://schemas.microsoft.com/office/drawing/2014/main" id="{43A5AD75-4F77-ED71-555D-07869C28B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075" y="4248150"/>
            <a:ext cx="609600" cy="280988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zh-HK" altLang="zh-HK"/>
          </a:p>
        </p:txBody>
      </p:sp>
      <p:pic>
        <p:nvPicPr>
          <p:cNvPr id="78862" name="Picture 19">
            <a:extLst>
              <a:ext uri="{FF2B5EF4-FFF2-40B4-BE49-F238E27FC236}">
                <a16:creationId xmlns:a16="http://schemas.microsoft.com/office/drawing/2014/main" id="{01CD18B6-9556-325F-4CC0-91494924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4" y="5384801"/>
            <a:ext cx="6194425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33" name="Slide Number Placeholder 1">
            <a:extLst>
              <a:ext uri="{FF2B5EF4-FFF2-40B4-BE49-F238E27FC236}">
                <a16:creationId xmlns:a16="http://schemas.microsoft.com/office/drawing/2014/main" id="{4D60732E-505A-649D-86B3-EA28954A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B0BB580-07DF-4B22-88A2-68F615423E97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37</a:t>
            </a:fld>
            <a:endParaRPr lang="en-US" altLang="zh-HK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0FB29B4-5DA6-7458-4A84-DD2D83D9B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5639" y="5375275"/>
          <a:ext cx="61944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11" imgW="4495800" imgH="965200" progId="Equation.3">
                  <p:embed/>
                </p:oleObj>
              </mc:Choice>
              <mc:Fallback>
                <p:oleObj name="方程式" r:id="rId11" imgW="4495800" imgH="9652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0FB29B4-5DA6-7458-4A84-DD2D83D9B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9" y="5375275"/>
                        <a:ext cx="61944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2">
            <a:extLst>
              <a:ext uri="{FF2B5EF4-FFF2-40B4-BE49-F238E27FC236}">
                <a16:creationId xmlns:a16="http://schemas.microsoft.com/office/drawing/2014/main" id="{4C1E554B-A48C-1E8B-CFCF-82DC663D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823914"/>
            <a:ext cx="53149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8" name="Picture 3">
            <a:extLst>
              <a:ext uri="{FF2B5EF4-FFF2-40B4-BE49-F238E27FC236}">
                <a16:creationId xmlns:a16="http://schemas.microsoft.com/office/drawing/2014/main" id="{685AC7AF-6CEB-E66A-E2CA-8A002202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1214439"/>
            <a:ext cx="4408487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9" name="Picture 4">
            <a:extLst>
              <a:ext uri="{FF2B5EF4-FFF2-40B4-BE49-F238E27FC236}">
                <a16:creationId xmlns:a16="http://schemas.microsoft.com/office/drawing/2014/main" id="{AB3AB957-4BC1-F0CC-58FE-04556CFB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192213"/>
            <a:ext cx="14097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5">
            <a:extLst>
              <a:ext uri="{FF2B5EF4-FFF2-40B4-BE49-F238E27FC236}">
                <a16:creationId xmlns:a16="http://schemas.microsoft.com/office/drawing/2014/main" id="{5341BAED-BE13-E72F-589E-12714D5D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1773238"/>
            <a:ext cx="24574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6">
            <a:extLst>
              <a:ext uri="{FF2B5EF4-FFF2-40B4-BE49-F238E27FC236}">
                <a16:creationId xmlns:a16="http://schemas.microsoft.com/office/drawing/2014/main" id="{7CA30E75-A4C3-7CC0-096A-506E94448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3789364"/>
            <a:ext cx="24955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416" name="Group 2">
            <a:extLst>
              <a:ext uri="{FF2B5EF4-FFF2-40B4-BE49-F238E27FC236}">
                <a16:creationId xmlns:a16="http://schemas.microsoft.com/office/drawing/2014/main" id="{8037627C-6B85-7EDD-D092-4AD6C1110554}"/>
              </a:ext>
            </a:extLst>
          </p:cNvPr>
          <p:cNvGrpSpPr>
            <a:grpSpLocks/>
          </p:cNvGrpSpPr>
          <p:nvPr/>
        </p:nvGrpSpPr>
        <p:grpSpPr bwMode="auto">
          <a:xfrm>
            <a:off x="1849439" y="3840164"/>
            <a:ext cx="3476625" cy="1068387"/>
            <a:chOff x="375294" y="3493765"/>
            <a:chExt cx="3476626" cy="1069082"/>
          </a:xfrm>
        </p:grpSpPr>
        <p:pic>
          <p:nvPicPr>
            <p:cNvPr id="82961" name="Picture 9">
              <a:extLst>
                <a:ext uri="{FF2B5EF4-FFF2-40B4-BE49-F238E27FC236}">
                  <a16:creationId xmlns:a16="http://schemas.microsoft.com/office/drawing/2014/main" id="{CA5DEB18-83A3-C4C0-085E-B571873F9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7010" y="3501007"/>
              <a:ext cx="604910" cy="583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962" name="Picture 9">
              <a:extLst>
                <a:ext uri="{FF2B5EF4-FFF2-40B4-BE49-F238E27FC236}">
                  <a16:creationId xmlns:a16="http://schemas.microsoft.com/office/drawing/2014/main" id="{C0F33349-EDD4-4099-88C5-DE9994B6F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94" y="4084315"/>
              <a:ext cx="496255" cy="478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963" name="Picture 7">
              <a:extLst>
                <a:ext uri="{FF2B5EF4-FFF2-40B4-BE49-F238E27FC236}">
                  <a16:creationId xmlns:a16="http://schemas.microsoft.com/office/drawing/2014/main" id="{06677169-C008-CA36-EC62-856A5D882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93765"/>
              <a:ext cx="3362325" cy="590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964" name="Picture 8">
              <a:extLst>
                <a:ext uri="{FF2B5EF4-FFF2-40B4-BE49-F238E27FC236}">
                  <a16:creationId xmlns:a16="http://schemas.microsoft.com/office/drawing/2014/main" id="{9D702ADB-08D4-1DFF-642B-DB744951A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95" y="4077072"/>
              <a:ext cx="3209925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965" name="TextBox 1">
              <a:extLst>
                <a:ext uri="{FF2B5EF4-FFF2-40B4-BE49-F238E27FC236}">
                  <a16:creationId xmlns:a16="http://schemas.microsoft.com/office/drawing/2014/main" id="{FD291CBA-66BE-2A50-1EA9-6C666421D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73" y="4178262"/>
              <a:ext cx="39305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HK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</a:t>
              </a:r>
            </a:p>
          </p:txBody>
        </p:sp>
      </p:grpSp>
      <p:pic>
        <p:nvPicPr>
          <p:cNvPr id="17417" name="Picture 10">
            <a:extLst>
              <a:ext uri="{FF2B5EF4-FFF2-40B4-BE49-F238E27FC236}">
                <a16:creationId xmlns:a16="http://schemas.microsoft.com/office/drawing/2014/main" id="{9E826F73-8FF2-60AA-1EF1-527E70C4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5013325"/>
            <a:ext cx="5257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8" name="Oval 3">
            <a:extLst>
              <a:ext uri="{FF2B5EF4-FFF2-40B4-BE49-F238E27FC236}">
                <a16:creationId xmlns:a16="http://schemas.microsoft.com/office/drawing/2014/main" id="{28522E4B-959D-3079-E6E1-E8403BCA8831}"/>
              </a:ext>
            </a:extLst>
          </p:cNvPr>
          <p:cNvSpPr>
            <a:spLocks noChangeAspect="1"/>
          </p:cNvSpPr>
          <p:nvPr/>
        </p:nvSpPr>
        <p:spPr bwMode="auto">
          <a:xfrm>
            <a:off x="8077200" y="1773238"/>
            <a:ext cx="215900" cy="2159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zh-HK" altLang="zh-HK"/>
          </a:p>
        </p:txBody>
      </p:sp>
      <p:sp>
        <p:nvSpPr>
          <p:cNvPr id="17419" name="Oval 15">
            <a:extLst>
              <a:ext uri="{FF2B5EF4-FFF2-40B4-BE49-F238E27FC236}">
                <a16:creationId xmlns:a16="http://schemas.microsoft.com/office/drawing/2014/main" id="{44634B03-F922-6175-27F1-1F28DE07DE4E}"/>
              </a:ext>
            </a:extLst>
          </p:cNvPr>
          <p:cNvSpPr>
            <a:spLocks noChangeAspect="1"/>
          </p:cNvSpPr>
          <p:nvPr/>
        </p:nvSpPr>
        <p:spPr bwMode="auto">
          <a:xfrm>
            <a:off x="7920038" y="2301875"/>
            <a:ext cx="215900" cy="2159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zh-HK" altLang="zh-HK"/>
          </a:p>
        </p:txBody>
      </p:sp>
      <p:sp>
        <p:nvSpPr>
          <p:cNvPr id="17420" name="Oval 16">
            <a:extLst>
              <a:ext uri="{FF2B5EF4-FFF2-40B4-BE49-F238E27FC236}">
                <a16:creationId xmlns:a16="http://schemas.microsoft.com/office/drawing/2014/main" id="{85606B7B-34B9-F32B-1FD5-BB2A4D496347}"/>
              </a:ext>
            </a:extLst>
          </p:cNvPr>
          <p:cNvSpPr>
            <a:spLocks noChangeAspect="1"/>
          </p:cNvSpPr>
          <p:nvPr/>
        </p:nvSpPr>
        <p:spPr bwMode="auto">
          <a:xfrm>
            <a:off x="9696450" y="1962150"/>
            <a:ext cx="215900" cy="2159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zh-HK" altLang="zh-HK"/>
          </a:p>
        </p:txBody>
      </p:sp>
      <p:grpSp>
        <p:nvGrpSpPr>
          <p:cNvPr id="17421" name="Group 5">
            <a:extLst>
              <a:ext uri="{FF2B5EF4-FFF2-40B4-BE49-F238E27FC236}">
                <a16:creationId xmlns:a16="http://schemas.microsoft.com/office/drawing/2014/main" id="{0A0751AF-B12A-163E-C1D9-6F623593294B}"/>
              </a:ext>
            </a:extLst>
          </p:cNvPr>
          <p:cNvGrpSpPr>
            <a:grpSpLocks/>
          </p:cNvGrpSpPr>
          <p:nvPr/>
        </p:nvGrpSpPr>
        <p:grpSpPr bwMode="auto">
          <a:xfrm>
            <a:off x="1849438" y="3500439"/>
            <a:ext cx="5759450" cy="339725"/>
            <a:chOff x="35496" y="3522494"/>
            <a:chExt cx="5759397" cy="338554"/>
          </a:xfrm>
        </p:grpSpPr>
        <p:pic>
          <p:nvPicPr>
            <p:cNvPr id="82959" name="Picture 11">
              <a:extLst>
                <a:ext uri="{FF2B5EF4-FFF2-40B4-BE49-F238E27FC236}">
                  <a16:creationId xmlns:a16="http://schemas.microsoft.com/office/drawing/2014/main" id="{DA266091-EB8E-6BEA-18D9-BF3CD023A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57" y="3544133"/>
              <a:ext cx="5703636" cy="316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960" name="TextBox 4">
              <a:extLst>
                <a:ext uri="{FF2B5EF4-FFF2-40B4-BE49-F238E27FC236}">
                  <a16:creationId xmlns:a16="http://schemas.microsoft.com/office/drawing/2014/main" id="{7FF105B8-4EE2-5A23-6784-551422702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" y="3522494"/>
              <a:ext cx="575939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ts val="2200"/>
                </a:lnSpc>
                <a:spcBef>
                  <a:spcPct val="5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5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30000"/>
                </a:spcBef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HK" sz="1600"/>
                <a:t>We have 3 unknowns, so we need 3 equations to solve them.</a:t>
              </a:r>
            </a:p>
          </p:txBody>
        </p:sp>
      </p:grpSp>
      <p:sp>
        <p:nvSpPr>
          <p:cNvPr id="82958" name="Slide Number Placeholder 1">
            <a:extLst>
              <a:ext uri="{FF2B5EF4-FFF2-40B4-BE49-F238E27FC236}">
                <a16:creationId xmlns:a16="http://schemas.microsoft.com/office/drawing/2014/main" id="{6DAE39D2-6EE8-06DF-9057-A0F7F54A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D270EB2B-AFBB-46BC-83EA-2F82C9ECD17B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38</a:t>
            </a:fld>
            <a:endParaRPr lang="en-US" altLang="zh-H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animBg="1"/>
      <p:bldP spid="17419" grpId="0" animBg="1"/>
      <p:bldP spid="174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5">
            <a:extLst>
              <a:ext uri="{FF2B5EF4-FFF2-40B4-BE49-F238E27FC236}">
                <a16:creationId xmlns:a16="http://schemas.microsoft.com/office/drawing/2014/main" id="{86C2BC8C-8D5C-CDDE-8821-083FDA84F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2579688"/>
            <a:ext cx="24574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2" name="Picture 6">
            <a:extLst>
              <a:ext uri="{FF2B5EF4-FFF2-40B4-BE49-F238E27FC236}">
                <a16:creationId xmlns:a16="http://schemas.microsoft.com/office/drawing/2014/main" id="{E48419DD-E85F-FD84-098A-E54CDF53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4408489"/>
            <a:ext cx="249555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2">
            <a:extLst>
              <a:ext uri="{FF2B5EF4-FFF2-40B4-BE49-F238E27FC236}">
                <a16:creationId xmlns:a16="http://schemas.microsoft.com/office/drawing/2014/main" id="{1643A11C-B55C-3CD7-737D-719CFCC2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944563"/>
            <a:ext cx="27813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3">
            <a:extLst>
              <a:ext uri="{FF2B5EF4-FFF2-40B4-BE49-F238E27FC236}">
                <a16:creationId xmlns:a16="http://schemas.microsoft.com/office/drawing/2014/main" id="{E852C9F8-FCB2-D6A4-2E00-D37D5690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28775"/>
            <a:ext cx="42291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4">
            <a:extLst>
              <a:ext uri="{FF2B5EF4-FFF2-40B4-BE49-F238E27FC236}">
                <a16:creationId xmlns:a16="http://schemas.microsoft.com/office/drawing/2014/main" id="{F84E3C50-05A9-FCEC-5F4F-4CB6E09C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916114"/>
            <a:ext cx="32670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0" name="Picture 5">
            <a:extLst>
              <a:ext uri="{FF2B5EF4-FFF2-40B4-BE49-F238E27FC236}">
                <a16:creationId xmlns:a16="http://schemas.microsoft.com/office/drawing/2014/main" id="{42B94DCB-F6FE-227F-7390-2DAD4400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141663"/>
            <a:ext cx="431482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6">
            <a:extLst>
              <a:ext uri="{FF2B5EF4-FFF2-40B4-BE49-F238E27FC236}">
                <a16:creationId xmlns:a16="http://schemas.microsoft.com/office/drawing/2014/main" id="{A930EDF9-9666-DA55-2F2C-14ECA2398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1" y="3754439"/>
            <a:ext cx="431482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7">
            <a:extLst>
              <a:ext uri="{FF2B5EF4-FFF2-40B4-BE49-F238E27FC236}">
                <a16:creationId xmlns:a16="http://schemas.microsoft.com/office/drawing/2014/main" id="{AE19C4EF-3845-06F5-4723-89C9DCA8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4792663"/>
            <a:ext cx="43434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9" name="Slide Number Placeholder 1">
            <a:extLst>
              <a:ext uri="{FF2B5EF4-FFF2-40B4-BE49-F238E27FC236}">
                <a16:creationId xmlns:a16="http://schemas.microsoft.com/office/drawing/2014/main" id="{321FA576-ECCE-C373-D5EF-E6ED462B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3FBE29C8-6106-4B7C-9F74-E55D500AE16F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39</a:t>
            </a:fld>
            <a:endParaRPr lang="en-US" altLang="zh-H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E5884D4-FA72-AAD1-1DDF-3DD3F09B1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Pure Rolling Motion, Object’s Center of Mass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2175764-A43B-376D-8F3A-54E1D210B5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altLang="en-US" sz="1800"/>
              <a:t>The translational speed of the center of mass is</a:t>
            </a:r>
          </a:p>
          <a:p>
            <a:pPr marL="0" indent="0"/>
            <a:endParaRPr lang="en-US" altLang="en-US" sz="1800"/>
          </a:p>
          <a:p>
            <a:pPr marL="0" indent="0"/>
            <a:endParaRPr lang="en-US" altLang="en-US" sz="1800"/>
          </a:p>
          <a:p>
            <a:pPr marL="0" indent="0"/>
            <a:r>
              <a:rPr lang="en-US" altLang="en-US" sz="1800"/>
              <a:t>The linear acceleration of the center of mass is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1800"/>
          </a:p>
        </p:txBody>
      </p:sp>
      <p:graphicFrame>
        <p:nvGraphicFramePr>
          <p:cNvPr id="50180" name="Object 6">
            <a:extLst>
              <a:ext uri="{FF2B5EF4-FFF2-40B4-BE49-F238E27FC236}">
                <a16:creationId xmlns:a16="http://schemas.microsoft.com/office/drawing/2014/main" id="{FD24169F-6690-B5EF-51C7-F0F11A6C32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2209801"/>
          <a:ext cx="2798763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7950" imgH="393529" progId="Equation.DSMT4">
                  <p:embed/>
                </p:oleObj>
              </mc:Choice>
              <mc:Fallback>
                <p:oleObj name="Equation" r:id="rId2" imgW="1497950" imgH="393529" progId="Equation.DSMT4">
                  <p:embed/>
                  <p:pic>
                    <p:nvPicPr>
                      <p:cNvPr id="50180" name="Object 6">
                        <a:extLst>
                          <a:ext uri="{FF2B5EF4-FFF2-40B4-BE49-F238E27FC236}">
                            <a16:creationId xmlns:a16="http://schemas.microsoft.com/office/drawing/2014/main" id="{FD24169F-6690-B5EF-51C7-F0F11A6C32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2209801"/>
                        <a:ext cx="2798763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7">
            <a:extLst>
              <a:ext uri="{FF2B5EF4-FFF2-40B4-BE49-F238E27FC236}">
                <a16:creationId xmlns:a16="http://schemas.microsoft.com/office/drawing/2014/main" id="{95E829F7-6D9B-4B97-14DF-172B25D4BA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3886201"/>
          <a:ext cx="297180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5673" imgH="406224" progId="Equation.DSMT4">
                  <p:embed/>
                </p:oleObj>
              </mc:Choice>
              <mc:Fallback>
                <p:oleObj name="Equation" r:id="rId4" imgW="1675673" imgH="406224" progId="Equation.DSMT4">
                  <p:embed/>
                  <p:pic>
                    <p:nvPicPr>
                      <p:cNvPr id="50181" name="Object 7">
                        <a:extLst>
                          <a:ext uri="{FF2B5EF4-FFF2-40B4-BE49-F238E27FC236}">
                            <a16:creationId xmlns:a16="http://schemas.microsoft.com/office/drawing/2014/main" id="{95E829F7-6D9B-4B97-14DF-172B25D4B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886201"/>
                        <a:ext cx="297180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3" name="Picture 8" descr="1024">
            <a:extLst>
              <a:ext uri="{FF2B5EF4-FFF2-40B4-BE49-F238E27FC236}">
                <a16:creationId xmlns:a16="http://schemas.microsoft.com/office/drawing/2014/main" id="{F58EAB70-25C4-A24B-6620-8D9488E7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8800"/>
            <a:ext cx="41021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Slide Number Placeholder 1">
            <a:extLst>
              <a:ext uri="{FF2B5EF4-FFF2-40B4-BE49-F238E27FC236}">
                <a16:creationId xmlns:a16="http://schemas.microsoft.com/office/drawing/2014/main" id="{CA68AA78-0B0A-1F2A-07A5-D79054EC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608A086-BA7C-4E59-A13D-4E4ABD448C90}" type="slidenum">
              <a:rPr lang="en-US" altLang="en-US" b="1"/>
              <a:pPr>
                <a:lnSpc>
                  <a:spcPct val="100000"/>
                </a:lnSpc>
                <a:spcBef>
                  <a:spcPct val="0"/>
                </a:spcBef>
              </a:pPr>
              <a:t>4</a:t>
            </a:fld>
            <a:endParaRPr lang="en-US" altLang="en-US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2">
            <a:extLst>
              <a:ext uri="{FF2B5EF4-FFF2-40B4-BE49-F238E27FC236}">
                <a16:creationId xmlns:a16="http://schemas.microsoft.com/office/drawing/2014/main" id="{CD08C8B5-BF01-20CB-1355-7820B6AF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908051"/>
            <a:ext cx="42672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3">
            <a:extLst>
              <a:ext uri="{FF2B5EF4-FFF2-40B4-BE49-F238E27FC236}">
                <a16:creationId xmlns:a16="http://schemas.microsoft.com/office/drawing/2014/main" id="{ED75E095-8FD2-D3B8-B4B8-78A13133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365250"/>
            <a:ext cx="611505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4">
            <a:extLst>
              <a:ext uri="{FF2B5EF4-FFF2-40B4-BE49-F238E27FC236}">
                <a16:creationId xmlns:a16="http://schemas.microsoft.com/office/drawing/2014/main" id="{4F203E5B-FBC6-E8AE-061E-77731EDF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908051"/>
            <a:ext cx="2016125" cy="258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5">
            <a:extLst>
              <a:ext uri="{FF2B5EF4-FFF2-40B4-BE49-F238E27FC236}">
                <a16:creationId xmlns:a16="http://schemas.microsoft.com/office/drawing/2014/main" id="{5E6B7132-0F7E-3B3C-FF1E-5A0DCEDD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3644900"/>
            <a:ext cx="185578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63" name="Group 1">
            <a:extLst>
              <a:ext uri="{FF2B5EF4-FFF2-40B4-BE49-F238E27FC236}">
                <a16:creationId xmlns:a16="http://schemas.microsoft.com/office/drawing/2014/main" id="{54040273-7C10-4DFC-E93D-E490A075D1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92313" y="2563813"/>
            <a:ext cx="2559050" cy="1585912"/>
            <a:chOff x="539551" y="2337457"/>
            <a:chExt cx="2133601" cy="1320912"/>
          </a:xfrm>
        </p:grpSpPr>
        <p:pic>
          <p:nvPicPr>
            <p:cNvPr id="85005" name="Picture 13">
              <a:extLst>
                <a:ext uri="{FF2B5EF4-FFF2-40B4-BE49-F238E27FC236}">
                  <a16:creationId xmlns:a16="http://schemas.microsoft.com/office/drawing/2014/main" id="{DC5DDCFF-E418-5939-B4CB-E2769E267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1" y="2337457"/>
              <a:ext cx="2133601" cy="1320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6" name="Picture 6">
              <a:extLst>
                <a:ext uri="{FF2B5EF4-FFF2-40B4-BE49-F238E27FC236}">
                  <a16:creationId xmlns:a16="http://schemas.microsoft.com/office/drawing/2014/main" id="{7FDE7EE6-08BF-8784-040F-EE61CE2CA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344329"/>
              <a:ext cx="1800225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7" name="Picture 7">
              <a:extLst>
                <a:ext uri="{FF2B5EF4-FFF2-40B4-BE49-F238E27FC236}">
                  <a16:creationId xmlns:a16="http://schemas.microsoft.com/office/drawing/2014/main" id="{F80B0CAE-2DA9-C6C7-3E02-1CA256F75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24944"/>
              <a:ext cx="809625" cy="257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8" name="Picture 8">
              <a:extLst>
                <a:ext uri="{FF2B5EF4-FFF2-40B4-BE49-F238E27FC236}">
                  <a16:creationId xmlns:a16="http://schemas.microsoft.com/office/drawing/2014/main" id="{86917F90-60F5-D5FA-AB4D-0CCDB8861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182119"/>
              <a:ext cx="923925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9" name="Picture 9">
              <a:extLst>
                <a:ext uri="{FF2B5EF4-FFF2-40B4-BE49-F238E27FC236}">
                  <a16:creationId xmlns:a16="http://schemas.microsoft.com/office/drawing/2014/main" id="{71A347B5-D331-954E-BA01-7CC720FAD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3420244"/>
              <a:ext cx="2133600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464" name="Group 2">
            <a:extLst>
              <a:ext uri="{FF2B5EF4-FFF2-40B4-BE49-F238E27FC236}">
                <a16:creationId xmlns:a16="http://schemas.microsoft.com/office/drawing/2014/main" id="{A33610A7-3B9C-D561-3C0C-C3250EB553DD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4292601"/>
            <a:ext cx="4057650" cy="1590675"/>
            <a:chOff x="348327" y="4365104"/>
            <a:chExt cx="4057650" cy="1590306"/>
          </a:xfrm>
        </p:grpSpPr>
        <p:pic>
          <p:nvPicPr>
            <p:cNvPr id="85002" name="Picture 10">
              <a:extLst>
                <a:ext uri="{FF2B5EF4-FFF2-40B4-BE49-F238E27FC236}">
                  <a16:creationId xmlns:a16="http://schemas.microsoft.com/office/drawing/2014/main" id="{FCF1CD2C-EFDC-2A03-12E6-B23C6D0A2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766" y="4365104"/>
              <a:ext cx="3646170" cy="502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3" name="Picture 11">
              <a:extLst>
                <a:ext uri="{FF2B5EF4-FFF2-40B4-BE49-F238E27FC236}">
                  <a16:creationId xmlns:a16="http://schemas.microsoft.com/office/drawing/2014/main" id="{308B175C-D837-2168-A3DD-5CB5BF2D5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04" y="4855832"/>
              <a:ext cx="3634740" cy="560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004" name="Picture 12">
              <a:extLst>
                <a:ext uri="{FF2B5EF4-FFF2-40B4-BE49-F238E27FC236}">
                  <a16:creationId xmlns:a16="http://schemas.microsoft.com/office/drawing/2014/main" id="{BE613E0A-F8B1-DC28-BE54-96704A1B4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27" y="5395340"/>
              <a:ext cx="4057650" cy="560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5001" name="Slide Number Placeholder 1">
            <a:extLst>
              <a:ext uri="{FF2B5EF4-FFF2-40B4-BE49-F238E27FC236}">
                <a16:creationId xmlns:a16="http://schemas.microsoft.com/office/drawing/2014/main" id="{DEA58C69-2589-6011-31EF-6B725AA4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B393F8BB-84C6-4909-BCB0-0064BD7E0FD1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40</a:t>
            </a:fld>
            <a:endParaRPr lang="en-US" altLang="zh-H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284F-8131-7379-10ED-956359A0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6D9BA-82B7-7C5B-9B07-423E54BDA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10FB0-9217-1616-BBA8-53D802F0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39" y="0"/>
            <a:ext cx="8788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5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2">
            <a:extLst>
              <a:ext uri="{FF2B5EF4-FFF2-40B4-BE49-F238E27FC236}">
                <a16:creationId xmlns:a16="http://schemas.microsoft.com/office/drawing/2014/main" id="{91666D6E-34C8-AE1C-0C5A-587D2891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6" y="981075"/>
            <a:ext cx="4181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0" name="Picture 4">
            <a:extLst>
              <a:ext uri="{FF2B5EF4-FFF2-40B4-BE49-F238E27FC236}">
                <a16:creationId xmlns:a16="http://schemas.microsoft.com/office/drawing/2014/main" id="{850B88FE-6680-035B-28F7-F4C65ED0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1335088"/>
            <a:ext cx="18097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1" name="Picture 5">
            <a:extLst>
              <a:ext uri="{FF2B5EF4-FFF2-40B4-BE49-F238E27FC236}">
                <a16:creationId xmlns:a16="http://schemas.microsoft.com/office/drawing/2014/main" id="{95624E19-6A4D-D733-4D39-E10DC0481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9" y="1208088"/>
            <a:ext cx="214312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C80CE06-C23E-429E-9C4C-E36F30E9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8" y="3584576"/>
            <a:ext cx="21526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3" name="Picture 8">
            <a:extLst>
              <a:ext uri="{FF2B5EF4-FFF2-40B4-BE49-F238E27FC236}">
                <a16:creationId xmlns:a16="http://schemas.microsoft.com/office/drawing/2014/main" id="{8832D58B-ACA8-7650-5CC7-79FA2E79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8" y="1366838"/>
            <a:ext cx="4462462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11">
            <a:extLst>
              <a:ext uri="{FF2B5EF4-FFF2-40B4-BE49-F238E27FC236}">
                <a16:creationId xmlns:a16="http://schemas.microsoft.com/office/drawing/2014/main" id="{B7D5D940-EB0F-D3FF-7E1C-1D75158D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3805239"/>
            <a:ext cx="27209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5" name="Picture 12">
            <a:extLst>
              <a:ext uri="{FF2B5EF4-FFF2-40B4-BE49-F238E27FC236}">
                <a16:creationId xmlns:a16="http://schemas.microsoft.com/office/drawing/2014/main" id="{2EF60113-E609-3B79-4A02-1D6AF80F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1" y="5864226"/>
            <a:ext cx="30194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1" name="Picture 13">
            <a:extLst>
              <a:ext uri="{FF2B5EF4-FFF2-40B4-BE49-F238E27FC236}">
                <a16:creationId xmlns:a16="http://schemas.microsoft.com/office/drawing/2014/main" id="{FBB59FD2-103F-BDCA-D5BB-AB091D9D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4121151"/>
            <a:ext cx="17621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2" name="Picture 14">
            <a:extLst>
              <a:ext uri="{FF2B5EF4-FFF2-40B4-BE49-F238E27FC236}">
                <a16:creationId xmlns:a16="http://schemas.microsoft.com/office/drawing/2014/main" id="{F553D13B-5F7A-7040-CFB1-2A942C43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4797425"/>
            <a:ext cx="39052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8" name="Slide Number Placeholder 2">
            <a:extLst>
              <a:ext uri="{FF2B5EF4-FFF2-40B4-BE49-F238E27FC236}">
                <a16:creationId xmlns:a16="http://schemas.microsoft.com/office/drawing/2014/main" id="{E4731A9D-3C97-97BF-5A9A-53F8C7D0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55F31A36-5162-42D5-BCF4-5014B7EE9AFA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42</a:t>
            </a:fld>
            <a:endParaRPr lang="en-US" altLang="zh-H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8DEBF-0538-2D69-8341-F7B77C40A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3343275"/>
            <a:ext cx="42371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Taking torques about an axis through 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84393-C7E5-4EA4-051E-C11F905FF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138" y="5430839"/>
            <a:ext cx="2316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600"/>
              <a:t>How large is this force?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67D64-AB66-4C1C-3792-5ED40C58B80A}"/>
              </a:ext>
            </a:extLst>
          </p:cNvPr>
          <p:cNvSpPr txBox="1"/>
          <p:nvPr/>
        </p:nvSpPr>
        <p:spPr>
          <a:xfrm>
            <a:off x="1641476" y="1389063"/>
            <a:ext cx="4454525" cy="1816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itchFamily="18" charset="0"/>
              </a:rPr>
              <a:t>(A)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Estimate the magnitude of the force </a:t>
            </a:r>
            <a:r>
              <a:rPr lang="en-US" sz="16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 person must apply to a wheelchair’s main wheel to roll up over a sidewalk curb. This main wheel that comes in contact with the curb has a radius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30 cm, and the height of the curb is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10 cm. Assume that the combined weight for the person and the wheelchair is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mg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1400 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3">
            <a:extLst>
              <a:ext uri="{FF2B5EF4-FFF2-40B4-BE49-F238E27FC236}">
                <a16:creationId xmlns:a16="http://schemas.microsoft.com/office/drawing/2014/main" id="{5B5C3799-362A-4659-136A-82A8209C7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6" y="908051"/>
            <a:ext cx="44672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4" name="Picture 6">
            <a:extLst>
              <a:ext uri="{FF2B5EF4-FFF2-40B4-BE49-F238E27FC236}">
                <a16:creationId xmlns:a16="http://schemas.microsoft.com/office/drawing/2014/main" id="{01513511-23A8-74BD-F3F2-5C218054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1030289"/>
            <a:ext cx="21526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5" name="Picture 7">
            <a:extLst>
              <a:ext uri="{FF2B5EF4-FFF2-40B4-BE49-F238E27FC236}">
                <a16:creationId xmlns:a16="http://schemas.microsoft.com/office/drawing/2014/main" id="{60E30E2E-19DA-7A85-F926-3460AFEB2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63" y="1287463"/>
            <a:ext cx="8382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4">
            <a:extLst>
              <a:ext uri="{FF2B5EF4-FFF2-40B4-BE49-F238E27FC236}">
                <a16:creationId xmlns:a16="http://schemas.microsoft.com/office/drawing/2014/main" id="{3087C9DA-65C0-61A2-3A48-26352FA1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700213"/>
            <a:ext cx="22669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TextBox 1">
            <a:extLst>
              <a:ext uri="{FF2B5EF4-FFF2-40B4-BE49-F238E27FC236}">
                <a16:creationId xmlns:a16="http://schemas.microsoft.com/office/drawing/2014/main" id="{926F5A0B-B058-25D2-5BF0-0BE8C7653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7388" y="1287463"/>
            <a:ext cx="1511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HK"/>
              <a:t>Net force = 0</a:t>
            </a:r>
          </a:p>
        </p:txBody>
      </p:sp>
      <p:pic>
        <p:nvPicPr>
          <p:cNvPr id="21512" name="Picture 5">
            <a:extLst>
              <a:ext uri="{FF2B5EF4-FFF2-40B4-BE49-F238E27FC236}">
                <a16:creationId xmlns:a16="http://schemas.microsoft.com/office/drawing/2014/main" id="{D58C772B-D11F-3922-4735-9200A3C6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1784350"/>
            <a:ext cx="20383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6">
            <a:extLst>
              <a:ext uri="{FF2B5EF4-FFF2-40B4-BE49-F238E27FC236}">
                <a16:creationId xmlns:a16="http://schemas.microsoft.com/office/drawing/2014/main" id="{73CBAE8D-A8BF-DA5A-975B-F4BD0CFA3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2544763"/>
            <a:ext cx="37338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4" name="Picture 7">
            <a:extLst>
              <a:ext uri="{FF2B5EF4-FFF2-40B4-BE49-F238E27FC236}">
                <a16:creationId xmlns:a16="http://schemas.microsoft.com/office/drawing/2014/main" id="{DA9F5C57-309A-295E-7792-EDE3B095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3068638"/>
            <a:ext cx="30765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5" name="Right Arrow 2">
            <a:extLst>
              <a:ext uri="{FF2B5EF4-FFF2-40B4-BE49-F238E27FC236}">
                <a16:creationId xmlns:a16="http://schemas.microsoft.com/office/drawing/2014/main" id="{6E48DFBA-B365-CD73-1D40-99673C8A1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01" y="1941514"/>
            <a:ext cx="373063" cy="242887"/>
          </a:xfrm>
          <a:prstGeom prst="rightArrow">
            <a:avLst>
              <a:gd name="adj1" fmla="val 50000"/>
              <a:gd name="adj2" fmla="val 50004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zh-HK" altLang="zh-HK"/>
          </a:p>
        </p:txBody>
      </p:sp>
      <p:sp>
        <p:nvSpPr>
          <p:cNvPr id="87052" name="Slide Number Placeholder 1">
            <a:extLst>
              <a:ext uri="{FF2B5EF4-FFF2-40B4-BE49-F238E27FC236}">
                <a16:creationId xmlns:a16="http://schemas.microsoft.com/office/drawing/2014/main" id="{985C9A9B-99E4-849C-FA33-8E7A6798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A5D00867-CB16-41FC-B63B-0ED080D0394D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43</a:t>
            </a:fld>
            <a:endParaRPr lang="en-US" altLang="zh-H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  <p:bldP spid="215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498C6329-1008-21E7-6117-8AC48C78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Summary</a:t>
            </a:r>
          </a:p>
        </p:txBody>
      </p:sp>
      <p:sp>
        <p:nvSpPr>
          <p:cNvPr id="88067" name="Slide Number Placeholder 1">
            <a:extLst>
              <a:ext uri="{FF2B5EF4-FFF2-40B4-BE49-F238E27FC236}">
                <a16:creationId xmlns:a16="http://schemas.microsoft.com/office/drawing/2014/main" id="{7F73E727-3E70-381A-AD31-6F1921CE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5422B54B-D572-4858-B9A5-CF485B497EBC}" type="slidenum">
              <a:rPr lang="en-US" altLang="zh-HK"/>
              <a:pPr>
                <a:lnSpc>
                  <a:spcPct val="100000"/>
                </a:lnSpc>
                <a:spcBef>
                  <a:spcPct val="0"/>
                </a:spcBef>
              </a:pPr>
              <a:t>44</a:t>
            </a:fld>
            <a:endParaRPr lang="en-US" altLang="zh-HK"/>
          </a:p>
        </p:txBody>
      </p:sp>
      <p:pic>
        <p:nvPicPr>
          <p:cNvPr id="88069" name="Picture 2">
            <a:extLst>
              <a:ext uri="{FF2B5EF4-FFF2-40B4-BE49-F238E27FC236}">
                <a16:creationId xmlns:a16="http://schemas.microsoft.com/office/drawing/2014/main" id="{420B34F6-C4A9-A43D-A730-2B8EEFA0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1538288"/>
            <a:ext cx="3724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0" name="Picture 2">
            <a:extLst>
              <a:ext uri="{FF2B5EF4-FFF2-40B4-BE49-F238E27FC236}">
                <a16:creationId xmlns:a16="http://schemas.microsoft.com/office/drawing/2014/main" id="{B2DE3EF0-4C09-6DB8-E0F8-75C5B42D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1916114"/>
            <a:ext cx="87725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B90934D-A7E2-F533-13F5-259F97209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1" y="-14499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Rolling Motion Cont.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11084FC9-CCEF-B43F-B207-7C55DFFD0CF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199" y="856210"/>
            <a:ext cx="10270375" cy="2133600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sz="2400" dirty="0"/>
              <a:t>Rolling motion can be modeled as a combination of pure translational motion and pure rotational motion.</a:t>
            </a:r>
          </a:p>
          <a:p>
            <a:pPr marL="0" indent="0"/>
            <a:r>
              <a:rPr lang="en-US" altLang="en-US" sz="2400" dirty="0"/>
              <a:t>The contact point between the surface and the cylinder has a translational speed of zero (c).</a:t>
            </a:r>
          </a:p>
        </p:txBody>
      </p:sp>
      <p:sp>
        <p:nvSpPr>
          <p:cNvPr id="51206" name="Slide Number Placeholder 1">
            <a:extLst>
              <a:ext uri="{FF2B5EF4-FFF2-40B4-BE49-F238E27FC236}">
                <a16:creationId xmlns:a16="http://schemas.microsoft.com/office/drawing/2014/main" id="{233E749C-2515-E012-1784-E2F20B6D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29701C27-5A40-4526-BD00-87F386A927DC}" type="slidenum">
              <a:rPr lang="en-US" altLang="en-US" b="1"/>
              <a:pPr>
                <a:lnSpc>
                  <a:spcPct val="100000"/>
                </a:lnSpc>
                <a:spcBef>
                  <a:spcPct val="0"/>
                </a:spcBef>
              </a:pPr>
              <a:t>5</a:t>
            </a:fld>
            <a:endParaRPr lang="en-US" alt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A1EC0-E5F1-05C4-86AF-ECE2FF79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03" y="2528078"/>
            <a:ext cx="7780713" cy="4186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97C8F37-7BAB-8C16-94DA-7B0649D6B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Total Kinetic Energy of a Rolling Object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8AFA6EC-343C-5101-E5AB-08C4B3A5C4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en-US" dirty="0"/>
              <a:t>The total kinetic energy of a rolling object is the sum of the translational energy of its center of mass and the rotational kinetic energy about its center of mass.</a:t>
            </a:r>
          </a:p>
          <a:p>
            <a:pPr lvl="1" eaLnBrk="1" hangingPunct="1"/>
            <a:r>
              <a:rPr lang="en-US" altLang="en-US" i="1" dirty="0"/>
              <a:t>K</a:t>
            </a:r>
            <a:r>
              <a:rPr lang="en-US" altLang="en-US" dirty="0"/>
              <a:t> = ½ </a:t>
            </a:r>
            <a:r>
              <a:rPr lang="en-US" altLang="en-US" i="1" dirty="0"/>
              <a:t>I</a:t>
            </a:r>
            <a:r>
              <a:rPr lang="en-US" altLang="en-US" baseline="-25000" dirty="0"/>
              <a:t>CM</a:t>
            </a:r>
            <a:r>
              <a:rPr lang="en-US" altLang="en-US" dirty="0"/>
              <a:t> </a:t>
            </a:r>
            <a:r>
              <a:rPr lang="en-US" altLang="en-US" i="1" dirty="0">
                <a:latin typeface="Symbol" panose="05050102010706020507" pitchFamily="18" charset="2"/>
              </a:rPr>
              <a:t>w</a:t>
            </a:r>
            <a:r>
              <a:rPr lang="en-US" altLang="en-US" baseline="30000" dirty="0"/>
              <a:t>2</a:t>
            </a:r>
            <a:r>
              <a:rPr lang="en-US" altLang="en-US" dirty="0"/>
              <a:t> + ½ </a:t>
            </a:r>
            <a:r>
              <a:rPr lang="en-US" altLang="en-US" i="1" dirty="0"/>
              <a:t>Mv</a:t>
            </a:r>
            <a:r>
              <a:rPr lang="en-US" altLang="en-US" baseline="-25000" dirty="0"/>
              <a:t>CM</a:t>
            </a:r>
            <a:r>
              <a:rPr lang="en-US" altLang="en-US" baseline="30000" dirty="0"/>
              <a:t>2</a:t>
            </a:r>
          </a:p>
          <a:p>
            <a:pPr lvl="2" eaLnBrk="1" hangingPunct="1"/>
            <a:r>
              <a:rPr lang="en-US" altLang="en-US" sz="2800" dirty="0"/>
              <a:t>The ½ </a:t>
            </a:r>
            <a:r>
              <a:rPr lang="en-US" altLang="en-US" sz="2800" i="1" dirty="0"/>
              <a:t>I</a:t>
            </a:r>
            <a:r>
              <a:rPr lang="en-US" altLang="en-US" sz="2800" i="1" baseline="-25000" dirty="0"/>
              <a:t>CM</a:t>
            </a:r>
            <a:r>
              <a:rPr lang="en-US" altLang="en-US" sz="2800" i="1" dirty="0">
                <a:latin typeface="Symbol" panose="05050102010706020507" pitchFamily="18" charset="2"/>
              </a:rPr>
              <a:t>w</a:t>
            </a:r>
            <a:r>
              <a:rPr lang="en-US" altLang="en-US" sz="2800" i="1" baseline="30000" dirty="0"/>
              <a:t>2</a:t>
            </a:r>
            <a:r>
              <a:rPr lang="en-US" altLang="en-US" sz="2800" i="1" dirty="0"/>
              <a:t> </a:t>
            </a:r>
            <a:r>
              <a:rPr lang="en-US" altLang="en-US" sz="2800" dirty="0"/>
              <a:t>represents the rotational kinetic energy of the cylinder about its center of mass.</a:t>
            </a:r>
          </a:p>
          <a:p>
            <a:pPr lvl="2" eaLnBrk="1" hangingPunct="1"/>
            <a:r>
              <a:rPr lang="en-US" altLang="en-US" sz="2800" dirty="0"/>
              <a:t>The ½ </a:t>
            </a:r>
            <a:r>
              <a:rPr lang="en-US" altLang="en-US" sz="2800" i="1" dirty="0"/>
              <a:t>Mv</a:t>
            </a:r>
            <a:r>
              <a:rPr lang="en-US" altLang="en-US" sz="2800" i="1" baseline="30000" dirty="0"/>
              <a:t>2</a:t>
            </a:r>
            <a:r>
              <a:rPr lang="en-US" altLang="en-US" sz="2800" i="1" dirty="0"/>
              <a:t> </a:t>
            </a:r>
            <a:r>
              <a:rPr lang="en-US" altLang="en-US" sz="2800" dirty="0"/>
              <a:t>represents the translational kinetic energy of the cylinder about its center of mass.</a:t>
            </a:r>
          </a:p>
          <a:p>
            <a:pPr lvl="2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52229" name="Slide Number Placeholder 1">
            <a:extLst>
              <a:ext uri="{FF2B5EF4-FFF2-40B4-BE49-F238E27FC236}">
                <a16:creationId xmlns:a16="http://schemas.microsoft.com/office/drawing/2014/main" id="{7237DB70-2067-D43F-80E6-DF530E36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741709A0-8AA2-4E5E-8BA6-64C1CDC2E2AE}" type="slidenum">
              <a:rPr lang="en-US" altLang="en-US" b="1"/>
              <a:pPr>
                <a:lnSpc>
                  <a:spcPct val="100000"/>
                </a:lnSpc>
                <a:spcBef>
                  <a:spcPct val="0"/>
                </a:spcBef>
              </a:pPr>
              <a:t>6</a:t>
            </a:fld>
            <a:endParaRPr lang="en-US" alt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679A-8D6A-9993-9E89-8824149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313C-7906-9CA2-AFF1-65612125A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4EDD-A158-6CA8-F94A-DFC70DE5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14" y="0"/>
            <a:ext cx="946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5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A0DB-1976-A5A2-389B-2B367291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87935-A4F6-15C7-4E66-A7AE95705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47084-2688-F676-2168-FB842AB9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75" y="0"/>
            <a:ext cx="9037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0E178AE2-05F7-EA72-3B00-AE2847FE523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</a:pPr>
            <a:r>
              <a:rPr lang="en-US" altLang="en-US" sz="1800"/>
              <a:t>Accelerated rolling motion is possible only if friction is present between the sphere and the incline.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The friction produces the net torque required for rotation.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No loss of mechanical energy occurs because the contact point is at rest relative to the surface at any instant.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In reality, rolling friction causes mechanical energy to transform to internal energy.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Rolling friction is due to deformations of the surface and the rolling object.</a:t>
            </a:r>
          </a:p>
        </p:txBody>
      </p:sp>
      <p:pic>
        <p:nvPicPr>
          <p:cNvPr id="53252" name="Picture 6" descr="1026">
            <a:extLst>
              <a:ext uri="{FF2B5EF4-FFF2-40B4-BE49-F238E27FC236}">
                <a16:creationId xmlns:a16="http://schemas.microsoft.com/office/drawing/2014/main" id="{8A17FE30-1D12-D980-02CE-33E8F930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49439"/>
            <a:ext cx="41021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6">
            <a:extLst>
              <a:ext uri="{FF2B5EF4-FFF2-40B4-BE49-F238E27FC236}">
                <a16:creationId xmlns:a16="http://schemas.microsoft.com/office/drawing/2014/main" id="{3CD9E4E0-D328-B8FE-A532-76093D865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958851"/>
            <a:ext cx="62690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4" name="Slide Number Placeholder 1">
            <a:extLst>
              <a:ext uri="{FF2B5EF4-FFF2-40B4-BE49-F238E27FC236}">
                <a16:creationId xmlns:a16="http://schemas.microsoft.com/office/drawing/2014/main" id="{CC7E45E3-6CE2-F687-FC39-D19541F2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ts val="2200"/>
              </a:lnSpc>
              <a:spcBef>
                <a:spcPct val="500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fld id="{ED5BC7D6-43B3-46B9-B677-2426E07F3D5A}" type="slidenum">
              <a:rPr lang="en-US" altLang="en-US" b="1"/>
              <a:pPr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1161</Words>
  <Application>Microsoft Office PowerPoint</Application>
  <PresentationFormat>Widescreen</PresentationFormat>
  <Paragraphs>161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方程式</vt:lpstr>
      <vt:lpstr>Equation</vt:lpstr>
      <vt:lpstr>PowerPoint Presentation</vt:lpstr>
      <vt:lpstr>PowerPoint Presentation</vt:lpstr>
      <vt:lpstr>Rolling Object</vt:lpstr>
      <vt:lpstr>Pure Rolling Motion, Object’s Center of Mass</vt:lpstr>
      <vt:lpstr>Rolling Motion Cont.</vt:lpstr>
      <vt:lpstr>Total Kinetic Energy of a Rolling Object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Intended Learning Outcomes</vt:lpstr>
      <vt:lpstr>Newton’s second law in terms of angular momentum</vt:lpstr>
      <vt:lpstr>PowerPoint Presentation</vt:lpstr>
      <vt:lpstr>PowerPoint Presentation</vt:lpstr>
      <vt:lpstr>PowerPoint Presentation</vt:lpstr>
      <vt:lpstr>Angular Momentum of a Rotating Rigid Object</vt:lpstr>
      <vt:lpstr>PowerPoint Presentation</vt:lpstr>
      <vt:lpstr>Conservation of Angular Momentum</vt:lpstr>
      <vt:lpstr>Conservation of Angular Momentum, cont</vt:lpstr>
      <vt:lpstr>Conservation Law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PowerPoint Presentation</vt:lpstr>
      <vt:lpstr>Intended Learning Outcomes</vt:lpstr>
      <vt:lpstr>Static Equilibrium</vt:lpstr>
      <vt:lpstr>Conditions for Equilibrium</vt:lpstr>
      <vt:lpstr>Equilibrium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yip cho tung</dc:creator>
  <cp:lastModifiedBy>yip cho tung</cp:lastModifiedBy>
  <cp:revision>1</cp:revision>
  <dcterms:created xsi:type="dcterms:W3CDTF">2025-04-07T08:53:37Z</dcterms:created>
  <dcterms:modified xsi:type="dcterms:W3CDTF">2025-04-07T10:01:45Z</dcterms:modified>
</cp:coreProperties>
</file>